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1"/>
  </p:notesMasterIdLst>
  <p:sldIdLst>
    <p:sldId id="257" r:id="rId2"/>
    <p:sldId id="318" r:id="rId3"/>
    <p:sldId id="262" r:id="rId4"/>
    <p:sldId id="319" r:id="rId5"/>
    <p:sldId id="256" r:id="rId6"/>
    <p:sldId id="286" r:id="rId7"/>
    <p:sldId id="285" r:id="rId8"/>
    <p:sldId id="287" r:id="rId9"/>
    <p:sldId id="320" r:id="rId10"/>
    <p:sldId id="288" r:id="rId11"/>
    <p:sldId id="259" r:id="rId12"/>
    <p:sldId id="310" r:id="rId13"/>
    <p:sldId id="290" r:id="rId14"/>
    <p:sldId id="291" r:id="rId15"/>
    <p:sldId id="292" r:id="rId16"/>
    <p:sldId id="293" r:id="rId17"/>
    <p:sldId id="295" r:id="rId18"/>
    <p:sldId id="294" r:id="rId19"/>
    <p:sldId id="296" r:id="rId20"/>
    <p:sldId id="311" r:id="rId21"/>
    <p:sldId id="313" r:id="rId22"/>
    <p:sldId id="314" r:id="rId23"/>
    <p:sldId id="315" r:id="rId24"/>
    <p:sldId id="316" r:id="rId25"/>
    <p:sldId id="261" r:id="rId26"/>
    <p:sldId id="298" r:id="rId27"/>
    <p:sldId id="299" r:id="rId28"/>
    <p:sldId id="272" r:id="rId29"/>
    <p:sldId id="300" r:id="rId30"/>
    <p:sldId id="301" r:id="rId31"/>
    <p:sldId id="302" r:id="rId32"/>
    <p:sldId id="303" r:id="rId33"/>
    <p:sldId id="304" r:id="rId34"/>
    <p:sldId id="305" r:id="rId35"/>
    <p:sldId id="306" r:id="rId36"/>
    <p:sldId id="307" r:id="rId37"/>
    <p:sldId id="308" r:id="rId38"/>
    <p:sldId id="312" r:id="rId39"/>
    <p:sldId id="2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50E738-AA16-4737-921B-B4B4619C1260}" v="97" dt="2026-03-20T14:06:02.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127" autoAdjust="0"/>
  </p:normalViewPr>
  <p:slideViewPr>
    <p:cSldViewPr snapToGrid="0">
      <p:cViewPr varScale="1">
        <p:scale>
          <a:sx n="84" d="100"/>
          <a:sy n="84" d="100"/>
        </p:scale>
        <p:origin x="2256" y="280"/>
      </p:cViewPr>
      <p:guideLst/>
    </p:cSldViewPr>
  </p:slideViewPr>
  <p:notesTextViewPr>
    <p:cViewPr>
      <p:scale>
        <a:sx n="3" d="2"/>
        <a:sy n="3" d="2"/>
      </p:scale>
      <p:origin x="0" y="-2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Wong" userId="bdd4b0f9512bdb66" providerId="LiveId" clId="{D011BCB1-2A10-4C40-A960-5271271AF677}"/>
    <pc:docChg chg="undo custSel addSld delSld modSld sldOrd modMainMaster">
      <pc:chgData name="Matthew Wong" userId="bdd4b0f9512bdb66" providerId="LiveId" clId="{D011BCB1-2A10-4C40-A960-5271271AF677}" dt="2026-03-20T10:54:57.260" v="28789" actId="14100"/>
      <pc:docMkLst>
        <pc:docMk/>
      </pc:docMkLst>
      <pc:sldChg chg="delSp modSp mod modAnim delDesignElem">
        <pc:chgData name="Matthew Wong" userId="bdd4b0f9512bdb66" providerId="LiveId" clId="{D011BCB1-2A10-4C40-A960-5271271AF677}" dt="2026-03-20T00:07:17.123" v="24224" actId="255"/>
        <pc:sldMkLst>
          <pc:docMk/>
          <pc:sldMk cId="2728889172" sldId="256"/>
        </pc:sldMkLst>
        <pc:spChg chg="mod">
          <ac:chgData name="Matthew Wong" userId="bdd4b0f9512bdb66" providerId="LiveId" clId="{D011BCB1-2A10-4C40-A960-5271271AF677}" dt="2026-03-20T00:07:17.123" v="24224" actId="255"/>
          <ac:spMkLst>
            <pc:docMk/>
            <pc:sldMk cId="2728889172" sldId="256"/>
            <ac:spMk id="2" creationId="{F9B877DC-0798-3177-4555-5B37F3AED7DA}"/>
          </ac:spMkLst>
        </pc:spChg>
        <pc:spChg chg="mod">
          <ac:chgData name="Matthew Wong" userId="bdd4b0f9512bdb66" providerId="LiveId" clId="{D011BCB1-2A10-4C40-A960-5271271AF677}" dt="2026-03-20T00:02:51.249" v="24172" actId="20577"/>
          <ac:spMkLst>
            <pc:docMk/>
            <pc:sldMk cId="2728889172" sldId="256"/>
            <ac:spMk id="3" creationId="{BAE5B77F-4E8B-8D8F-036E-3A0499D171F8}"/>
          </ac:spMkLst>
        </pc:spChg>
        <pc:spChg chg="del">
          <ac:chgData name="Matthew Wong" userId="bdd4b0f9512bdb66" providerId="LiveId" clId="{D011BCB1-2A10-4C40-A960-5271271AF677}" dt="2026-03-20T00:06:18.101" v="24212"/>
          <ac:spMkLst>
            <pc:docMk/>
            <pc:sldMk cId="2728889172" sldId="256"/>
            <ac:spMk id="18" creationId="{097CD68E-23E3-4007-8847-CD0944C4F7BE}"/>
          </ac:spMkLst>
        </pc:spChg>
        <pc:spChg chg="del">
          <ac:chgData name="Matthew Wong" userId="bdd4b0f9512bdb66" providerId="LiveId" clId="{D011BCB1-2A10-4C40-A960-5271271AF677}" dt="2026-03-20T00:06:18.101" v="24212"/>
          <ac:spMkLst>
            <pc:docMk/>
            <pc:sldMk cId="2728889172" sldId="256"/>
            <ac:spMk id="19" creationId="{E91DC736-0EF8-4F87-9146-EBF1D2EE4D3D}"/>
          </ac:spMkLst>
        </pc:spChg>
        <pc:spChg chg="del">
          <ac:chgData name="Matthew Wong" userId="bdd4b0f9512bdb66" providerId="LiveId" clId="{D011BCB1-2A10-4C40-A960-5271271AF677}" dt="2026-03-20T00:06:18.101" v="24212"/>
          <ac:spMkLst>
            <pc:docMk/>
            <pc:sldMk cId="2728889172" sldId="256"/>
            <ac:spMk id="20" creationId="{AF2F604E-43BE-4DC3-B983-E071523364F8}"/>
          </ac:spMkLst>
        </pc:spChg>
        <pc:spChg chg="del">
          <ac:chgData name="Matthew Wong" userId="bdd4b0f9512bdb66" providerId="LiveId" clId="{D011BCB1-2A10-4C40-A960-5271271AF677}" dt="2026-03-20T00:06:18.101" v="24212"/>
          <ac:spMkLst>
            <pc:docMk/>
            <pc:sldMk cId="2728889172" sldId="256"/>
            <ac:spMk id="22" creationId="{08C9B587-E65E-4B52-B37C-ABEBB6E87928}"/>
          </ac:spMkLst>
        </pc:spChg>
      </pc:sldChg>
      <pc:sldChg chg="add">
        <pc:chgData name="Matthew Wong" userId="bdd4b0f9512bdb66" providerId="LiveId" clId="{D011BCB1-2A10-4C40-A960-5271271AF677}" dt="2026-03-20T00:00:23.150" v="24086"/>
        <pc:sldMkLst>
          <pc:docMk/>
          <pc:sldMk cId="1260535288" sldId="257"/>
        </pc:sldMkLst>
      </pc:sldChg>
      <pc:sldChg chg="delSp modSp mod delDesignElem modNotesTx">
        <pc:chgData name="Matthew Wong" userId="bdd4b0f9512bdb66" providerId="LiveId" clId="{D011BCB1-2A10-4C40-A960-5271271AF677}" dt="2026-03-20T08:51:17.127" v="26575" actId="20577"/>
        <pc:sldMkLst>
          <pc:docMk/>
          <pc:sldMk cId="3933021360" sldId="259"/>
        </pc:sldMkLst>
        <pc:spChg chg="mod">
          <ac:chgData name="Matthew Wong" userId="bdd4b0f9512bdb66" providerId="LiveId" clId="{D011BCB1-2A10-4C40-A960-5271271AF677}" dt="2026-03-20T00:06:18.101" v="24212"/>
          <ac:spMkLst>
            <pc:docMk/>
            <pc:sldMk cId="3933021360" sldId="259"/>
            <ac:spMk id="2" creationId="{EBD2BA66-857B-959D-1F5A-5FA83FF9589B}"/>
          </ac:spMkLst>
        </pc:spChg>
        <pc:spChg chg="mod">
          <ac:chgData name="Matthew Wong" userId="bdd4b0f9512bdb66" providerId="LiveId" clId="{D011BCB1-2A10-4C40-A960-5271271AF677}" dt="2026-03-20T08:45:22.358" v="26352" actId="313"/>
          <ac:spMkLst>
            <pc:docMk/>
            <pc:sldMk cId="3933021360" sldId="259"/>
            <ac:spMk id="3" creationId="{63D58DF2-E704-D6BC-BED7-3954EAC61CC9}"/>
          </ac:spMkLst>
        </pc:spChg>
        <pc:spChg chg="del">
          <ac:chgData name="Matthew Wong" userId="bdd4b0f9512bdb66" providerId="LiveId" clId="{D011BCB1-2A10-4C40-A960-5271271AF677}" dt="2026-03-20T00:06:18.101" v="24212"/>
          <ac:spMkLst>
            <pc:docMk/>
            <pc:sldMk cId="3933021360" sldId="259"/>
            <ac:spMk id="8" creationId="{100EDD19-6802-4EC3-95CE-CFFAB042CFD6}"/>
          </ac:spMkLst>
        </pc:spChg>
        <pc:spChg chg="del">
          <ac:chgData name="Matthew Wong" userId="bdd4b0f9512bdb66" providerId="LiveId" clId="{D011BCB1-2A10-4C40-A960-5271271AF677}" dt="2026-03-20T00:06:18.101" v="24212"/>
          <ac:spMkLst>
            <pc:docMk/>
            <pc:sldMk cId="3933021360" sldId="259"/>
            <ac:spMk id="10" creationId="{DB17E863-922E-4C26-BD64-E8FD41D28661}"/>
          </ac:spMkLst>
        </pc:spChg>
      </pc:sldChg>
      <pc:sldChg chg="delSp modSp mod delDesignElem">
        <pc:chgData name="Matthew Wong" userId="bdd4b0f9512bdb66" providerId="LiveId" clId="{D011BCB1-2A10-4C40-A960-5271271AF677}" dt="2026-03-20T10:54:57.260" v="28789" actId="14100"/>
        <pc:sldMkLst>
          <pc:docMk/>
          <pc:sldMk cId="740452995" sldId="261"/>
        </pc:sldMkLst>
        <pc:spChg chg="mod">
          <ac:chgData name="Matthew Wong" userId="bdd4b0f9512bdb66" providerId="LiveId" clId="{D011BCB1-2A10-4C40-A960-5271271AF677}" dt="2026-03-20T00:09:52.980" v="24228" actId="27636"/>
          <ac:spMkLst>
            <pc:docMk/>
            <pc:sldMk cId="740452995" sldId="261"/>
            <ac:spMk id="2" creationId="{6F7A3786-57C4-282D-07D7-7552D2814CE9}"/>
          </ac:spMkLst>
        </pc:spChg>
        <pc:spChg chg="mod">
          <ac:chgData name="Matthew Wong" userId="bdd4b0f9512bdb66" providerId="LiveId" clId="{D011BCB1-2A10-4C40-A960-5271271AF677}" dt="2026-03-20T10:54:57.260" v="28789" actId="14100"/>
          <ac:spMkLst>
            <pc:docMk/>
            <pc:sldMk cId="740452995" sldId="261"/>
            <ac:spMk id="3" creationId="{8D85E917-D4D5-8270-F70E-816643DB0769}"/>
          </ac:spMkLst>
        </pc:spChg>
        <pc:spChg chg="del">
          <ac:chgData name="Matthew Wong" userId="bdd4b0f9512bdb66" providerId="LiveId" clId="{D011BCB1-2A10-4C40-A960-5271271AF677}" dt="2026-03-20T00:06:18.101" v="24212"/>
          <ac:spMkLst>
            <pc:docMk/>
            <pc:sldMk cId="740452995" sldId="261"/>
            <ac:spMk id="8" creationId="{100EDD19-6802-4EC3-95CE-CFFAB042CFD6}"/>
          </ac:spMkLst>
        </pc:spChg>
        <pc:spChg chg="del">
          <ac:chgData name="Matthew Wong" userId="bdd4b0f9512bdb66" providerId="LiveId" clId="{D011BCB1-2A10-4C40-A960-5271271AF677}" dt="2026-03-20T00:06:18.101" v="24212"/>
          <ac:spMkLst>
            <pc:docMk/>
            <pc:sldMk cId="740452995" sldId="261"/>
            <ac:spMk id="10" creationId="{DB17E863-922E-4C26-BD64-E8FD41D28661}"/>
          </ac:spMkLst>
        </pc:spChg>
      </pc:sldChg>
      <pc:sldChg chg="modSp add mod">
        <pc:chgData name="Matthew Wong" userId="bdd4b0f9512bdb66" providerId="LiveId" clId="{D011BCB1-2A10-4C40-A960-5271271AF677}" dt="2026-03-20T00:06:18.101" v="24212"/>
        <pc:sldMkLst>
          <pc:docMk/>
          <pc:sldMk cId="48708614" sldId="262"/>
        </pc:sldMkLst>
        <pc:spChg chg="mod">
          <ac:chgData name="Matthew Wong" userId="bdd4b0f9512bdb66" providerId="LiveId" clId="{D011BCB1-2A10-4C40-A960-5271271AF677}" dt="2026-03-20T00:06:18.101" v="24212"/>
          <ac:spMkLst>
            <pc:docMk/>
            <pc:sldMk cId="48708614" sldId="262"/>
            <ac:spMk id="2" creationId="{73A2E514-41C7-1D1C-57D1-32429EB68F09}"/>
          </ac:spMkLst>
        </pc:spChg>
        <pc:spChg chg="mod">
          <ac:chgData name="Matthew Wong" userId="bdd4b0f9512bdb66" providerId="LiveId" clId="{D011BCB1-2A10-4C40-A960-5271271AF677}" dt="2026-03-20T00:03:23.719" v="24187" actId="20577"/>
          <ac:spMkLst>
            <pc:docMk/>
            <pc:sldMk cId="48708614" sldId="262"/>
            <ac:spMk id="3" creationId="{C4BCE030-FB43-B797-674B-21C8A9E49AF3}"/>
          </ac:spMkLst>
        </pc:spChg>
        <pc:spChg chg="mod">
          <ac:chgData name="Matthew Wong" userId="bdd4b0f9512bdb66" providerId="LiveId" clId="{D011BCB1-2A10-4C40-A960-5271271AF677}" dt="2026-03-20T00:06:18.101" v="24212"/>
          <ac:spMkLst>
            <pc:docMk/>
            <pc:sldMk cId="48708614" sldId="262"/>
            <ac:spMk id="4" creationId="{90346E7A-2506-FDD2-1C0F-D3AAC7C983C9}"/>
          </ac:spMkLst>
        </pc:spChg>
        <pc:spChg chg="mod">
          <ac:chgData name="Matthew Wong" userId="bdd4b0f9512bdb66" providerId="LiveId" clId="{D011BCB1-2A10-4C40-A960-5271271AF677}" dt="2026-03-20T00:06:18.101" v="24212"/>
          <ac:spMkLst>
            <pc:docMk/>
            <pc:sldMk cId="48708614" sldId="262"/>
            <ac:spMk id="5" creationId="{02403361-EBFD-C99D-E8F3-FA35DEFA531D}"/>
          </ac:spMkLst>
        </pc:spChg>
      </pc:sldChg>
      <pc:sldChg chg="modSp add del">
        <pc:chgData name="Matthew Wong" userId="bdd4b0f9512bdb66" providerId="LiveId" clId="{D011BCB1-2A10-4C40-A960-5271271AF677}" dt="2026-03-20T00:06:52.552" v="24223" actId="47"/>
        <pc:sldMkLst>
          <pc:docMk/>
          <pc:sldMk cId="3071179771" sldId="265"/>
        </pc:sldMkLst>
        <pc:spChg chg="mod">
          <ac:chgData name="Matthew Wong" userId="bdd4b0f9512bdb66" providerId="LiveId" clId="{D011BCB1-2A10-4C40-A960-5271271AF677}" dt="2026-03-20T00:06:18.101" v="24212"/>
          <ac:spMkLst>
            <pc:docMk/>
            <pc:sldMk cId="3071179771" sldId="265"/>
            <ac:spMk id="2" creationId="{D2B9C023-B17E-07E8-D846-35C742522A6E}"/>
          </ac:spMkLst>
        </pc:spChg>
        <pc:spChg chg="mod">
          <ac:chgData name="Matthew Wong" userId="bdd4b0f9512bdb66" providerId="LiveId" clId="{D011BCB1-2A10-4C40-A960-5271271AF677}" dt="2026-03-20T00:06:18.101" v="24212"/>
          <ac:spMkLst>
            <pc:docMk/>
            <pc:sldMk cId="3071179771" sldId="265"/>
            <ac:spMk id="3" creationId="{21BDCF50-36FA-28AA-6C3B-6A6BCA6EBEC4}"/>
          </ac:spMkLst>
        </pc:spChg>
        <pc:spChg chg="mod">
          <ac:chgData name="Matthew Wong" userId="bdd4b0f9512bdb66" providerId="LiveId" clId="{D011BCB1-2A10-4C40-A960-5271271AF677}" dt="2026-03-20T00:06:18.101" v="24212"/>
          <ac:spMkLst>
            <pc:docMk/>
            <pc:sldMk cId="3071179771" sldId="265"/>
            <ac:spMk id="4" creationId="{344F8BD3-30A7-F9CD-FDE3-833CF2CC5BC9}"/>
          </ac:spMkLst>
        </pc:spChg>
        <pc:spChg chg="mod">
          <ac:chgData name="Matthew Wong" userId="bdd4b0f9512bdb66" providerId="LiveId" clId="{D011BCB1-2A10-4C40-A960-5271271AF677}" dt="2026-03-20T00:06:18.101" v="24212"/>
          <ac:spMkLst>
            <pc:docMk/>
            <pc:sldMk cId="3071179771" sldId="265"/>
            <ac:spMk id="5" creationId="{E5153296-03F7-4300-DBF0-E8A4EE803708}"/>
          </ac:spMkLst>
        </pc:spChg>
      </pc:sldChg>
      <pc:sldChg chg="delSp modSp mod delDesignElem modNotesTx">
        <pc:chgData name="Matthew Wong" userId="bdd4b0f9512bdb66" providerId="LiveId" clId="{D011BCB1-2A10-4C40-A960-5271271AF677}" dt="2026-03-20T10:21:27.985" v="28657" actId="20577"/>
        <pc:sldMkLst>
          <pc:docMk/>
          <pc:sldMk cId="3077307734" sldId="272"/>
        </pc:sldMkLst>
        <pc:spChg chg="mod">
          <ac:chgData name="Matthew Wong" userId="bdd4b0f9512bdb66" providerId="LiveId" clId="{D011BCB1-2A10-4C40-A960-5271271AF677}" dt="2026-03-20T09:38:49.142" v="28004" actId="20577"/>
          <ac:spMkLst>
            <pc:docMk/>
            <pc:sldMk cId="3077307734" sldId="272"/>
            <ac:spMk id="2" creationId="{B2A3F319-8032-66CA-4953-211DF2FBE7A1}"/>
          </ac:spMkLst>
        </pc:spChg>
        <pc:spChg chg="del">
          <ac:chgData name="Matthew Wong" userId="bdd4b0f9512bdb66" providerId="LiveId" clId="{D011BCB1-2A10-4C40-A960-5271271AF677}" dt="2026-03-20T00:06:18.101" v="24212"/>
          <ac:spMkLst>
            <pc:docMk/>
            <pc:sldMk cId="3077307734" sldId="272"/>
            <ac:spMk id="10" creationId="{665DBBEF-238B-476B-96AB-8AAC3224ECEA}"/>
          </ac:spMkLst>
        </pc:spChg>
        <pc:spChg chg="del">
          <ac:chgData name="Matthew Wong" userId="bdd4b0f9512bdb66" providerId="LiveId" clId="{D011BCB1-2A10-4C40-A960-5271271AF677}" dt="2026-03-20T00:06:18.101" v="24212"/>
          <ac:spMkLst>
            <pc:docMk/>
            <pc:sldMk cId="3077307734" sldId="272"/>
            <ac:spMk id="12" creationId="{3FCFB1DE-0B7E-48CC-BA90-B2AB0889F9D6}"/>
          </ac:spMkLst>
        </pc:spChg>
      </pc:sldChg>
      <pc:sldChg chg="modSp mod">
        <pc:chgData name="Matthew Wong" userId="bdd4b0f9512bdb66" providerId="LiveId" clId="{D011BCB1-2A10-4C40-A960-5271271AF677}" dt="2026-03-20T00:20:36.077" v="24382" actId="20577"/>
        <pc:sldMkLst>
          <pc:docMk/>
          <pc:sldMk cId="1019812305" sldId="276"/>
        </pc:sldMkLst>
        <pc:spChg chg="mod">
          <ac:chgData name="Matthew Wong" userId="bdd4b0f9512bdb66" providerId="LiveId" clId="{D011BCB1-2A10-4C40-A960-5271271AF677}" dt="2026-03-20T00:06:18.101" v="24212"/>
          <ac:spMkLst>
            <pc:docMk/>
            <pc:sldMk cId="1019812305" sldId="276"/>
            <ac:spMk id="2" creationId="{12F2DF33-B783-A11A-A2BE-5D23A5D38F27}"/>
          </ac:spMkLst>
        </pc:spChg>
        <pc:spChg chg="mod">
          <ac:chgData name="Matthew Wong" userId="bdd4b0f9512bdb66" providerId="LiveId" clId="{D011BCB1-2A10-4C40-A960-5271271AF677}" dt="2026-03-20T00:20:36.077" v="24382" actId="20577"/>
          <ac:spMkLst>
            <pc:docMk/>
            <pc:sldMk cId="1019812305" sldId="276"/>
            <ac:spMk id="3" creationId="{19526380-2B92-E310-B9DB-9B36436C67C4}"/>
          </ac:spMkLst>
        </pc:spChg>
      </pc:sldChg>
      <pc:sldChg chg="delSp modSp mod ord delDesignElem">
        <pc:chgData name="Matthew Wong" userId="bdd4b0f9512bdb66" providerId="LiveId" clId="{D011BCB1-2A10-4C40-A960-5271271AF677}" dt="2026-03-20T09:10:44.237" v="27257"/>
        <pc:sldMkLst>
          <pc:docMk/>
          <pc:sldMk cId="2817344395" sldId="285"/>
        </pc:sldMkLst>
        <pc:spChg chg="mod">
          <ac:chgData name="Matthew Wong" userId="bdd4b0f9512bdb66" providerId="LiveId" clId="{D011BCB1-2A10-4C40-A960-5271271AF677}" dt="2026-03-20T00:10:15.457" v="24229" actId="255"/>
          <ac:spMkLst>
            <pc:docMk/>
            <pc:sldMk cId="2817344395" sldId="285"/>
            <ac:spMk id="2" creationId="{AD63A7B7-6E9C-310A-9584-981C65D483E7}"/>
          </ac:spMkLst>
        </pc:spChg>
        <pc:spChg chg="del">
          <ac:chgData name="Matthew Wong" userId="bdd4b0f9512bdb66" providerId="LiveId" clId="{D011BCB1-2A10-4C40-A960-5271271AF677}" dt="2026-03-20T00:06:18.101" v="24212"/>
          <ac:spMkLst>
            <pc:docMk/>
            <pc:sldMk cId="2817344395" sldId="285"/>
            <ac:spMk id="11" creationId="{2E442304-DDBD-4F7B-8017-36BCC863FB40}"/>
          </ac:spMkLst>
        </pc:spChg>
        <pc:spChg chg="del">
          <ac:chgData name="Matthew Wong" userId="bdd4b0f9512bdb66" providerId="LiveId" clId="{D011BCB1-2A10-4C40-A960-5271271AF677}" dt="2026-03-20T00:06:18.101" v="24212"/>
          <ac:spMkLst>
            <pc:docMk/>
            <pc:sldMk cId="2817344395" sldId="285"/>
            <ac:spMk id="13" creationId="{5E107275-3853-46FD-A241-DE4355A42675}"/>
          </ac:spMkLst>
        </pc:spChg>
      </pc:sldChg>
      <pc:sldChg chg="delSp modSp mod delDesignElem">
        <pc:chgData name="Matthew Wong" userId="bdd4b0f9512bdb66" providerId="LiveId" clId="{D011BCB1-2A10-4C40-A960-5271271AF677}" dt="2026-03-20T07:58:22.053" v="24552" actId="20577"/>
        <pc:sldMkLst>
          <pc:docMk/>
          <pc:sldMk cId="1198469651" sldId="286"/>
        </pc:sldMkLst>
        <pc:spChg chg="mod">
          <ac:chgData name="Matthew Wong" userId="bdd4b0f9512bdb66" providerId="LiveId" clId="{D011BCB1-2A10-4C40-A960-5271271AF677}" dt="2026-03-20T07:58:22.053" v="24552" actId="20577"/>
          <ac:spMkLst>
            <pc:docMk/>
            <pc:sldMk cId="1198469651" sldId="286"/>
            <ac:spMk id="3" creationId="{65FFB582-1D37-1495-3830-55E2265A401A}"/>
          </ac:spMkLst>
        </pc:spChg>
        <pc:spChg chg="del">
          <ac:chgData name="Matthew Wong" userId="bdd4b0f9512bdb66" providerId="LiveId" clId="{D011BCB1-2A10-4C40-A960-5271271AF677}" dt="2026-03-20T00:06:18.101" v="24212"/>
          <ac:spMkLst>
            <pc:docMk/>
            <pc:sldMk cId="1198469651" sldId="286"/>
            <ac:spMk id="9" creationId="{C0763A76-9F1C-4FC5-82B7-DD475DA461B2}"/>
          </ac:spMkLst>
        </pc:spChg>
        <pc:spChg chg="del">
          <ac:chgData name="Matthew Wong" userId="bdd4b0f9512bdb66" providerId="LiveId" clId="{D011BCB1-2A10-4C40-A960-5271271AF677}" dt="2026-03-20T00:06:18.101" v="24212"/>
          <ac:spMkLst>
            <pc:docMk/>
            <pc:sldMk cId="1198469651" sldId="286"/>
            <ac:spMk id="11" creationId="{E81BF4F6-F2CF-4984-9D14-D6966D92F99F}"/>
          </ac:spMkLst>
        </pc:spChg>
      </pc:sldChg>
      <pc:sldChg chg="addSp delSp modSp mod modClrScheme delDesignElem chgLayout modNotesTx">
        <pc:chgData name="Matthew Wong" userId="bdd4b0f9512bdb66" providerId="LiveId" clId="{D011BCB1-2A10-4C40-A960-5271271AF677}" dt="2026-03-20T08:11:36.156" v="24884" actId="20577"/>
        <pc:sldMkLst>
          <pc:docMk/>
          <pc:sldMk cId="839558874" sldId="287"/>
        </pc:sldMkLst>
        <pc:spChg chg="add mod ord">
          <ac:chgData name="Matthew Wong" userId="bdd4b0f9512bdb66" providerId="LiveId" clId="{D011BCB1-2A10-4C40-A960-5271271AF677}" dt="2026-03-20T07:59:33.839" v="24613" actId="313"/>
          <ac:spMkLst>
            <pc:docMk/>
            <pc:sldMk cId="839558874" sldId="287"/>
            <ac:spMk id="2" creationId="{C7BB8118-7F69-800C-E683-07B232BD8E35}"/>
          </ac:spMkLst>
        </pc:spChg>
        <pc:spChg chg="del">
          <ac:chgData name="Matthew Wong" userId="bdd4b0f9512bdb66" providerId="LiveId" clId="{D011BCB1-2A10-4C40-A960-5271271AF677}" dt="2026-03-20T00:06:18.101" v="24212"/>
          <ac:spMkLst>
            <pc:docMk/>
            <pc:sldMk cId="839558874" sldId="287"/>
            <ac:spMk id="10" creationId="{0B761509-3B9A-49A6-A84B-C3D86811697D}"/>
          </ac:spMkLst>
        </pc:spChg>
        <pc:spChg chg="del">
          <ac:chgData name="Matthew Wong" userId="bdd4b0f9512bdb66" providerId="LiveId" clId="{D011BCB1-2A10-4C40-A960-5271271AF677}" dt="2026-03-20T00:06:18.101" v="24212"/>
          <ac:spMkLst>
            <pc:docMk/>
            <pc:sldMk cId="839558874" sldId="287"/>
            <ac:spMk id="12" creationId="{91DE43FD-EB47-414A-B0AB-169B0FFFA527}"/>
          </ac:spMkLst>
        </pc:spChg>
        <pc:grpChg chg="del">
          <ac:chgData name="Matthew Wong" userId="bdd4b0f9512bdb66" providerId="LiveId" clId="{D011BCB1-2A10-4C40-A960-5271271AF677}" dt="2026-03-20T00:06:18.101" v="24212"/>
          <ac:grpSpMkLst>
            <pc:docMk/>
            <pc:sldMk cId="839558874" sldId="287"/>
            <ac:grpSpMk id="14" creationId="{D3706AFB-4AF0-430C-8FBE-C38C0F839661}"/>
          </ac:grpSpMkLst>
        </pc:grpChg>
        <pc:picChg chg="mod ord">
          <ac:chgData name="Matthew Wong" userId="bdd4b0f9512bdb66" providerId="LiveId" clId="{D011BCB1-2A10-4C40-A960-5271271AF677}" dt="2026-03-20T08:01:03.865" v="24792" actId="1076"/>
          <ac:picMkLst>
            <pc:docMk/>
            <pc:sldMk cId="839558874" sldId="287"/>
            <ac:picMk id="5" creationId="{0DC55958-12AA-DE00-A687-AF2E427B0484}"/>
          </ac:picMkLst>
        </pc:picChg>
      </pc:sldChg>
      <pc:sldChg chg="delSp modSp mod delDesignElem modShow">
        <pc:chgData name="Matthew Wong" userId="bdd4b0f9512bdb66" providerId="LiveId" clId="{D011BCB1-2A10-4C40-A960-5271271AF677}" dt="2026-03-20T08:14:42.165" v="24984" actId="729"/>
        <pc:sldMkLst>
          <pc:docMk/>
          <pc:sldMk cId="2350715057" sldId="288"/>
        </pc:sldMkLst>
        <pc:spChg chg="mod">
          <ac:chgData name="Matthew Wong" userId="bdd4b0f9512bdb66" providerId="LiveId" clId="{D011BCB1-2A10-4C40-A960-5271271AF677}" dt="2026-03-20T00:06:18.101" v="24212"/>
          <ac:spMkLst>
            <pc:docMk/>
            <pc:sldMk cId="2350715057" sldId="288"/>
            <ac:spMk id="2" creationId="{D8D4A4DB-629D-DA57-4040-039891DE9FA5}"/>
          </ac:spMkLst>
        </pc:spChg>
        <pc:spChg chg="del">
          <ac:chgData name="Matthew Wong" userId="bdd4b0f9512bdb66" providerId="LiveId" clId="{D011BCB1-2A10-4C40-A960-5271271AF677}" dt="2026-03-20T00:06:18.101" v="24212"/>
          <ac:spMkLst>
            <pc:docMk/>
            <pc:sldMk cId="2350715057" sldId="288"/>
            <ac:spMk id="15" creationId="{B50AB553-2A96-4A92-96F2-93548E096954}"/>
          </ac:spMkLst>
        </pc:spChg>
        <pc:graphicFrameChg chg="mod">
          <ac:chgData name="Matthew Wong" userId="bdd4b0f9512bdb66" providerId="LiveId" clId="{D011BCB1-2A10-4C40-A960-5271271AF677}" dt="2026-03-20T00:06:18.101" v="24212"/>
          <ac:graphicFrameMkLst>
            <pc:docMk/>
            <pc:sldMk cId="2350715057" sldId="288"/>
            <ac:graphicFrameMk id="16" creationId="{EC7935C5-7B7F-6A36-0F19-0A67EC50E073}"/>
          </ac:graphicFrameMkLst>
        </pc:graphicFrameChg>
      </pc:sldChg>
      <pc:sldChg chg="delSp modSp mod delDesignElem modNotesTx">
        <pc:chgData name="Matthew Wong" userId="bdd4b0f9512bdb66" providerId="LiveId" clId="{D011BCB1-2A10-4C40-A960-5271271AF677}" dt="2026-03-20T09:26:33.286" v="27444" actId="20577"/>
        <pc:sldMkLst>
          <pc:docMk/>
          <pc:sldMk cId="3628737803" sldId="290"/>
        </pc:sldMkLst>
        <pc:spChg chg="mod">
          <ac:chgData name="Matthew Wong" userId="bdd4b0f9512bdb66" providerId="LiveId" clId="{D011BCB1-2A10-4C40-A960-5271271AF677}" dt="2026-03-20T00:06:18.101" v="24212"/>
          <ac:spMkLst>
            <pc:docMk/>
            <pc:sldMk cId="3628737803" sldId="290"/>
            <ac:spMk id="2" creationId="{5E9F213E-BF7F-B12D-E8DC-10A0F241A595}"/>
          </ac:spMkLst>
        </pc:spChg>
        <pc:spChg chg="mod">
          <ac:chgData name="Matthew Wong" userId="bdd4b0f9512bdb66" providerId="LiveId" clId="{D011BCB1-2A10-4C40-A960-5271271AF677}" dt="2026-03-20T09:25:30.980" v="27394" actId="20577"/>
          <ac:spMkLst>
            <pc:docMk/>
            <pc:sldMk cId="3628737803" sldId="290"/>
            <ac:spMk id="3" creationId="{2507BBA9-D6C0-08D5-07D1-472464197085}"/>
          </ac:spMkLst>
        </pc:spChg>
        <pc:spChg chg="del">
          <ac:chgData name="Matthew Wong" userId="bdd4b0f9512bdb66" providerId="LiveId" clId="{D011BCB1-2A10-4C40-A960-5271271AF677}" dt="2026-03-20T00:06:18.101" v="24212"/>
          <ac:spMkLst>
            <pc:docMk/>
            <pc:sldMk cId="3628737803" sldId="290"/>
            <ac:spMk id="8" creationId="{100EDD19-6802-4EC3-95CE-CFFAB042CFD6}"/>
          </ac:spMkLst>
        </pc:spChg>
        <pc:spChg chg="del">
          <ac:chgData name="Matthew Wong" userId="bdd4b0f9512bdb66" providerId="LiveId" clId="{D011BCB1-2A10-4C40-A960-5271271AF677}" dt="2026-03-20T00:06:18.101" v="24212"/>
          <ac:spMkLst>
            <pc:docMk/>
            <pc:sldMk cId="3628737803" sldId="290"/>
            <ac:spMk id="10" creationId="{DB17E863-922E-4C26-BD64-E8FD41D28661}"/>
          </ac:spMkLst>
        </pc:spChg>
      </pc:sldChg>
      <pc:sldChg chg="modSp mod ord modNotesTx">
        <pc:chgData name="Matthew Wong" userId="bdd4b0f9512bdb66" providerId="LiveId" clId="{D011BCB1-2A10-4C40-A960-5271271AF677}" dt="2026-03-20T09:58:32.142" v="28498" actId="20577"/>
        <pc:sldMkLst>
          <pc:docMk/>
          <pc:sldMk cId="132927445" sldId="291"/>
        </pc:sldMkLst>
        <pc:spChg chg="mod">
          <ac:chgData name="Matthew Wong" userId="bdd4b0f9512bdb66" providerId="LiveId" clId="{D011BCB1-2A10-4C40-A960-5271271AF677}" dt="2026-03-20T00:10:52.822" v="24231" actId="1076"/>
          <ac:spMkLst>
            <pc:docMk/>
            <pc:sldMk cId="132927445" sldId="291"/>
            <ac:spMk id="20" creationId="{FBE9A4E1-38C3-051C-0C7D-3939934DA968}"/>
          </ac:spMkLst>
        </pc:spChg>
      </pc:sldChg>
      <pc:sldChg chg="modSp mod modNotesTx">
        <pc:chgData name="Matthew Wong" userId="bdd4b0f9512bdb66" providerId="LiveId" clId="{D011BCB1-2A10-4C40-A960-5271271AF677}" dt="2026-03-20T10:04:27.050" v="28508" actId="20577"/>
        <pc:sldMkLst>
          <pc:docMk/>
          <pc:sldMk cId="2247413349" sldId="292"/>
        </pc:sldMkLst>
        <pc:spChg chg="mod">
          <ac:chgData name="Matthew Wong" userId="bdd4b0f9512bdb66" providerId="LiveId" clId="{D011BCB1-2A10-4C40-A960-5271271AF677}" dt="2026-03-20T00:06:18.101" v="24212"/>
          <ac:spMkLst>
            <pc:docMk/>
            <pc:sldMk cId="2247413349" sldId="292"/>
            <ac:spMk id="2" creationId="{A98A77B0-BB1E-7A1D-1E4D-992F4DE6BDC2}"/>
          </ac:spMkLst>
        </pc:spChg>
        <pc:spChg chg="mod">
          <ac:chgData name="Matthew Wong" userId="bdd4b0f9512bdb66" providerId="LiveId" clId="{D011BCB1-2A10-4C40-A960-5271271AF677}" dt="2026-03-20T00:06:18.101" v="24212"/>
          <ac:spMkLst>
            <pc:docMk/>
            <pc:sldMk cId="2247413349" sldId="292"/>
            <ac:spMk id="3" creationId="{ADA1D105-167F-00C7-8B66-4565AF42A413}"/>
          </ac:spMkLst>
        </pc:spChg>
        <pc:spChg chg="mod">
          <ac:chgData name="Matthew Wong" userId="bdd4b0f9512bdb66" providerId="LiveId" clId="{D011BCB1-2A10-4C40-A960-5271271AF677}" dt="2026-03-20T00:09:06.904" v="24226" actId="113"/>
          <ac:spMkLst>
            <pc:docMk/>
            <pc:sldMk cId="2247413349" sldId="292"/>
            <ac:spMk id="9" creationId="{00202AF5-3C02-A6FB-325A-3B80ABB9E5F7}"/>
          </ac:spMkLst>
        </pc:spChg>
      </pc:sldChg>
      <pc:sldChg chg="delSp modSp mod delDesignElem modNotesTx">
        <pc:chgData name="Matthew Wong" userId="bdd4b0f9512bdb66" providerId="LiveId" clId="{D011BCB1-2A10-4C40-A960-5271271AF677}" dt="2026-03-20T10:12:15.708" v="28510" actId="113"/>
        <pc:sldMkLst>
          <pc:docMk/>
          <pc:sldMk cId="3906577893" sldId="293"/>
        </pc:sldMkLst>
        <pc:spChg chg="mod">
          <ac:chgData name="Matthew Wong" userId="bdd4b0f9512bdb66" providerId="LiveId" clId="{D011BCB1-2A10-4C40-A960-5271271AF677}" dt="2026-03-20T00:06:18.101" v="24212"/>
          <ac:spMkLst>
            <pc:docMk/>
            <pc:sldMk cId="3906577893" sldId="293"/>
            <ac:spMk id="2" creationId="{547777A9-FC19-975C-FBA3-00772BBC860B}"/>
          </ac:spMkLst>
        </pc:spChg>
        <pc:spChg chg="mod">
          <ac:chgData name="Matthew Wong" userId="bdd4b0f9512bdb66" providerId="LiveId" clId="{D011BCB1-2A10-4C40-A960-5271271AF677}" dt="2026-03-20T10:12:15.708" v="28510" actId="113"/>
          <ac:spMkLst>
            <pc:docMk/>
            <pc:sldMk cId="3906577893" sldId="293"/>
            <ac:spMk id="3" creationId="{5F3EBB53-C8BC-2307-0701-DD45214ED0D9}"/>
          </ac:spMkLst>
        </pc:spChg>
        <pc:spChg chg="del">
          <ac:chgData name="Matthew Wong" userId="bdd4b0f9512bdb66" providerId="LiveId" clId="{D011BCB1-2A10-4C40-A960-5271271AF677}" dt="2026-03-20T00:06:18.101" v="24212"/>
          <ac:spMkLst>
            <pc:docMk/>
            <pc:sldMk cId="3906577893" sldId="293"/>
            <ac:spMk id="8" creationId="{100EDD19-6802-4EC3-95CE-CFFAB042CFD6}"/>
          </ac:spMkLst>
        </pc:spChg>
        <pc:spChg chg="del">
          <ac:chgData name="Matthew Wong" userId="bdd4b0f9512bdb66" providerId="LiveId" clId="{D011BCB1-2A10-4C40-A960-5271271AF677}" dt="2026-03-20T00:06:18.101" v="24212"/>
          <ac:spMkLst>
            <pc:docMk/>
            <pc:sldMk cId="3906577893" sldId="293"/>
            <ac:spMk id="10" creationId="{DB17E863-922E-4C26-BD64-E8FD41D28661}"/>
          </ac:spMkLst>
        </pc:spChg>
      </pc:sldChg>
      <pc:sldChg chg="modSp mod ord">
        <pc:chgData name="Matthew Wong" userId="bdd4b0f9512bdb66" providerId="LiveId" clId="{D011BCB1-2A10-4C40-A960-5271271AF677}" dt="2026-03-20T10:12:52.282" v="28567" actId="20577"/>
        <pc:sldMkLst>
          <pc:docMk/>
          <pc:sldMk cId="982621987" sldId="294"/>
        </pc:sldMkLst>
        <pc:spChg chg="mod">
          <ac:chgData name="Matthew Wong" userId="bdd4b0f9512bdb66" providerId="LiveId" clId="{D011BCB1-2A10-4C40-A960-5271271AF677}" dt="2026-03-20T09:35:09.371" v="27817" actId="20577"/>
          <ac:spMkLst>
            <pc:docMk/>
            <pc:sldMk cId="982621987" sldId="294"/>
            <ac:spMk id="2" creationId="{B809764F-B5E5-CD64-2606-036C24999DCE}"/>
          </ac:spMkLst>
        </pc:spChg>
        <pc:spChg chg="mod">
          <ac:chgData name="Matthew Wong" userId="bdd4b0f9512bdb66" providerId="LiveId" clId="{D011BCB1-2A10-4C40-A960-5271271AF677}" dt="2026-03-20T10:12:52.282" v="28567" actId="20577"/>
          <ac:spMkLst>
            <pc:docMk/>
            <pc:sldMk cId="982621987" sldId="294"/>
            <ac:spMk id="3" creationId="{6079F9AC-9858-1C38-58E8-A1F72BC74DD3}"/>
          </ac:spMkLst>
        </pc:spChg>
      </pc:sldChg>
      <pc:sldChg chg="delSp mod delDesignElem modShow">
        <pc:chgData name="Matthew Wong" userId="bdd4b0f9512bdb66" providerId="LiveId" clId="{D011BCB1-2A10-4C40-A960-5271271AF677}" dt="2026-03-20T09:06:40.407" v="27251" actId="729"/>
        <pc:sldMkLst>
          <pc:docMk/>
          <pc:sldMk cId="2984897959" sldId="295"/>
        </pc:sldMkLst>
        <pc:spChg chg="del">
          <ac:chgData name="Matthew Wong" userId="bdd4b0f9512bdb66" providerId="LiveId" clId="{D011BCB1-2A10-4C40-A960-5271271AF677}" dt="2026-03-20T00:06:18.101" v="24212"/>
          <ac:spMkLst>
            <pc:docMk/>
            <pc:sldMk cId="2984897959" sldId="295"/>
            <ac:spMk id="2055" creationId="{665DBBEF-238B-476B-96AB-8AAC3224ECEA}"/>
          </ac:spMkLst>
        </pc:spChg>
        <pc:spChg chg="del">
          <ac:chgData name="Matthew Wong" userId="bdd4b0f9512bdb66" providerId="LiveId" clId="{D011BCB1-2A10-4C40-A960-5271271AF677}" dt="2026-03-20T00:06:18.101" v="24212"/>
          <ac:spMkLst>
            <pc:docMk/>
            <pc:sldMk cId="2984897959" sldId="295"/>
            <ac:spMk id="2057" creationId="{3FCFB1DE-0B7E-48CC-BA90-B2AB0889F9D6}"/>
          </ac:spMkLst>
        </pc:spChg>
      </pc:sldChg>
      <pc:sldChg chg="delSp mod ord delDesignElem modShow">
        <pc:chgData name="Matthew Wong" userId="bdd4b0f9512bdb66" providerId="LiveId" clId="{D011BCB1-2A10-4C40-A960-5271271AF677}" dt="2026-03-20T09:36:27.878" v="27993" actId="729"/>
        <pc:sldMkLst>
          <pc:docMk/>
          <pc:sldMk cId="3352791125" sldId="296"/>
        </pc:sldMkLst>
        <pc:spChg chg="del">
          <ac:chgData name="Matthew Wong" userId="bdd4b0f9512bdb66" providerId="LiveId" clId="{D011BCB1-2A10-4C40-A960-5271271AF677}" dt="2026-03-20T00:06:18.101" v="24212"/>
          <ac:spMkLst>
            <pc:docMk/>
            <pc:sldMk cId="3352791125" sldId="296"/>
            <ac:spMk id="3079" creationId="{665DBBEF-238B-476B-96AB-8AAC3224ECEA}"/>
          </ac:spMkLst>
        </pc:spChg>
        <pc:spChg chg="del">
          <ac:chgData name="Matthew Wong" userId="bdd4b0f9512bdb66" providerId="LiveId" clId="{D011BCB1-2A10-4C40-A960-5271271AF677}" dt="2026-03-20T00:06:18.101" v="24212"/>
          <ac:spMkLst>
            <pc:docMk/>
            <pc:sldMk cId="3352791125" sldId="296"/>
            <ac:spMk id="3081" creationId="{3FCFB1DE-0B7E-48CC-BA90-B2AB0889F9D6}"/>
          </ac:spMkLst>
        </pc:spChg>
      </pc:sldChg>
      <pc:sldChg chg="modSp mod modShow">
        <pc:chgData name="Matthew Wong" userId="bdd4b0f9512bdb66" providerId="LiveId" clId="{D011BCB1-2A10-4C40-A960-5271271AF677}" dt="2026-03-20T09:44:37.559" v="28015" actId="729"/>
        <pc:sldMkLst>
          <pc:docMk/>
          <pc:sldMk cId="2953896357" sldId="298"/>
        </pc:sldMkLst>
        <pc:spChg chg="mod">
          <ac:chgData name="Matthew Wong" userId="bdd4b0f9512bdb66" providerId="LiveId" clId="{D011BCB1-2A10-4C40-A960-5271271AF677}" dt="2026-03-20T00:06:18.101" v="24212"/>
          <ac:spMkLst>
            <pc:docMk/>
            <pc:sldMk cId="2953896357" sldId="298"/>
            <ac:spMk id="2" creationId="{3C7873A3-B37D-702F-11E6-D173F75FD9DE}"/>
          </ac:spMkLst>
        </pc:spChg>
        <pc:graphicFrameChg chg="mod">
          <ac:chgData name="Matthew Wong" userId="bdd4b0f9512bdb66" providerId="LiveId" clId="{D011BCB1-2A10-4C40-A960-5271271AF677}" dt="2026-03-20T00:06:18.101" v="24212"/>
          <ac:graphicFrameMkLst>
            <pc:docMk/>
            <pc:sldMk cId="2953896357" sldId="298"/>
            <ac:graphicFrameMk id="8" creationId="{D3BCB35E-4AC6-0EA2-FA61-BAE95A05750C}"/>
          </ac:graphicFrameMkLst>
        </pc:graphicFrameChg>
      </pc:sldChg>
      <pc:sldChg chg="modSp">
        <pc:chgData name="Matthew Wong" userId="bdd4b0f9512bdb66" providerId="LiveId" clId="{D011BCB1-2A10-4C40-A960-5271271AF677}" dt="2026-03-20T00:06:18.101" v="24212"/>
        <pc:sldMkLst>
          <pc:docMk/>
          <pc:sldMk cId="4252000540" sldId="299"/>
        </pc:sldMkLst>
        <pc:spChg chg="mod">
          <ac:chgData name="Matthew Wong" userId="bdd4b0f9512bdb66" providerId="LiveId" clId="{D011BCB1-2A10-4C40-A960-5271271AF677}" dt="2026-03-20T00:06:18.101" v="24212"/>
          <ac:spMkLst>
            <pc:docMk/>
            <pc:sldMk cId="4252000540" sldId="299"/>
            <ac:spMk id="2" creationId="{58A26F38-2450-623F-B44A-F9F87A42B801}"/>
          </ac:spMkLst>
        </pc:spChg>
      </pc:sldChg>
      <pc:sldChg chg="delSp modSp delDesignElem">
        <pc:chgData name="Matthew Wong" userId="bdd4b0f9512bdb66" providerId="LiveId" clId="{D011BCB1-2A10-4C40-A960-5271271AF677}" dt="2026-03-20T00:06:18.101" v="24212"/>
        <pc:sldMkLst>
          <pc:docMk/>
          <pc:sldMk cId="4005259332" sldId="300"/>
        </pc:sldMkLst>
        <pc:spChg chg="mod">
          <ac:chgData name="Matthew Wong" userId="bdd4b0f9512bdb66" providerId="LiveId" clId="{D011BCB1-2A10-4C40-A960-5271271AF677}" dt="2026-03-20T00:06:18.101" v="24212"/>
          <ac:spMkLst>
            <pc:docMk/>
            <pc:sldMk cId="4005259332" sldId="300"/>
            <ac:spMk id="2" creationId="{154F427F-8817-3241-6024-8CB6EB40D41E}"/>
          </ac:spMkLst>
        </pc:spChg>
        <pc:spChg chg="del">
          <ac:chgData name="Matthew Wong" userId="bdd4b0f9512bdb66" providerId="LiveId" clId="{D011BCB1-2A10-4C40-A960-5271271AF677}" dt="2026-03-20T00:06:18.101" v="24212"/>
          <ac:spMkLst>
            <pc:docMk/>
            <pc:sldMk cId="4005259332" sldId="300"/>
            <ac:spMk id="8" creationId="{100EDD19-6802-4EC3-95CE-CFFAB042CFD6}"/>
          </ac:spMkLst>
        </pc:spChg>
        <pc:spChg chg="del">
          <ac:chgData name="Matthew Wong" userId="bdd4b0f9512bdb66" providerId="LiveId" clId="{D011BCB1-2A10-4C40-A960-5271271AF677}" dt="2026-03-20T00:06:18.101" v="24212"/>
          <ac:spMkLst>
            <pc:docMk/>
            <pc:sldMk cId="4005259332" sldId="300"/>
            <ac:spMk id="10" creationId="{DB17E863-922E-4C26-BD64-E8FD41D28661}"/>
          </ac:spMkLst>
        </pc:spChg>
      </pc:sldChg>
      <pc:sldChg chg="delSp modSp mod delDesignElem">
        <pc:chgData name="Matthew Wong" userId="bdd4b0f9512bdb66" providerId="LiveId" clId="{D011BCB1-2A10-4C40-A960-5271271AF677}" dt="2026-03-20T10:52:03.612" v="28779" actId="20577"/>
        <pc:sldMkLst>
          <pc:docMk/>
          <pc:sldMk cId="2088541696" sldId="301"/>
        </pc:sldMkLst>
        <pc:spChg chg="mod">
          <ac:chgData name="Matthew Wong" userId="bdd4b0f9512bdb66" providerId="LiveId" clId="{D011BCB1-2A10-4C40-A960-5271271AF677}" dt="2026-03-20T09:41:05.786" v="28014" actId="20577"/>
          <ac:spMkLst>
            <pc:docMk/>
            <pc:sldMk cId="2088541696" sldId="301"/>
            <ac:spMk id="2" creationId="{7B806F00-7B9C-E7EA-2B5E-1A65F86B6300}"/>
          </ac:spMkLst>
        </pc:spChg>
        <pc:spChg chg="mod">
          <ac:chgData name="Matthew Wong" userId="bdd4b0f9512bdb66" providerId="LiveId" clId="{D011BCB1-2A10-4C40-A960-5271271AF677}" dt="2026-03-20T10:52:03.612" v="28779" actId="20577"/>
          <ac:spMkLst>
            <pc:docMk/>
            <pc:sldMk cId="2088541696" sldId="301"/>
            <ac:spMk id="3" creationId="{3A004E6D-D612-7FAD-6F4F-81C845639FD7}"/>
          </ac:spMkLst>
        </pc:spChg>
        <pc:spChg chg="del">
          <ac:chgData name="Matthew Wong" userId="bdd4b0f9512bdb66" providerId="LiveId" clId="{D011BCB1-2A10-4C40-A960-5271271AF677}" dt="2026-03-20T00:06:18.101" v="24212"/>
          <ac:spMkLst>
            <pc:docMk/>
            <pc:sldMk cId="2088541696" sldId="301"/>
            <ac:spMk id="8" creationId="{100EDD19-6802-4EC3-95CE-CFFAB042CFD6}"/>
          </ac:spMkLst>
        </pc:spChg>
        <pc:spChg chg="del">
          <ac:chgData name="Matthew Wong" userId="bdd4b0f9512bdb66" providerId="LiveId" clId="{D011BCB1-2A10-4C40-A960-5271271AF677}" dt="2026-03-20T00:06:18.101" v="24212"/>
          <ac:spMkLst>
            <pc:docMk/>
            <pc:sldMk cId="2088541696" sldId="301"/>
            <ac:spMk id="10" creationId="{DB17E863-922E-4C26-BD64-E8FD41D28661}"/>
          </ac:spMkLst>
        </pc:spChg>
      </pc:sldChg>
      <pc:sldChg chg="modSp mod">
        <pc:chgData name="Matthew Wong" userId="bdd4b0f9512bdb66" providerId="LiveId" clId="{D011BCB1-2A10-4C40-A960-5271271AF677}" dt="2026-03-20T00:06:18.253" v="24216" actId="27636"/>
        <pc:sldMkLst>
          <pc:docMk/>
          <pc:sldMk cId="2045768811" sldId="302"/>
        </pc:sldMkLst>
        <pc:spChg chg="mod">
          <ac:chgData name="Matthew Wong" userId="bdd4b0f9512bdb66" providerId="LiveId" clId="{D011BCB1-2A10-4C40-A960-5271271AF677}" dt="2026-03-20T00:06:18.101" v="24212"/>
          <ac:spMkLst>
            <pc:docMk/>
            <pc:sldMk cId="2045768811" sldId="302"/>
            <ac:spMk id="2" creationId="{52C23083-4F39-34B1-6E24-2DB6154D60FB}"/>
          </ac:spMkLst>
        </pc:spChg>
        <pc:spChg chg="mod">
          <ac:chgData name="Matthew Wong" userId="bdd4b0f9512bdb66" providerId="LiveId" clId="{D011BCB1-2A10-4C40-A960-5271271AF677}" dt="2026-03-20T00:06:18.253" v="24216" actId="27636"/>
          <ac:spMkLst>
            <pc:docMk/>
            <pc:sldMk cId="2045768811" sldId="302"/>
            <ac:spMk id="3" creationId="{8B99C844-673F-B443-CA77-F2A25397DF4D}"/>
          </ac:spMkLst>
        </pc:spChg>
      </pc:sldChg>
      <pc:sldChg chg="modSp">
        <pc:chgData name="Matthew Wong" userId="bdd4b0f9512bdb66" providerId="LiveId" clId="{D011BCB1-2A10-4C40-A960-5271271AF677}" dt="2026-03-20T00:06:18.101" v="24212"/>
        <pc:sldMkLst>
          <pc:docMk/>
          <pc:sldMk cId="611610438" sldId="303"/>
        </pc:sldMkLst>
        <pc:spChg chg="mod">
          <ac:chgData name="Matthew Wong" userId="bdd4b0f9512bdb66" providerId="LiveId" clId="{D011BCB1-2A10-4C40-A960-5271271AF677}" dt="2026-03-20T00:06:18.101" v="24212"/>
          <ac:spMkLst>
            <pc:docMk/>
            <pc:sldMk cId="611610438" sldId="303"/>
            <ac:spMk id="2" creationId="{00BDD28D-2E3D-441A-904E-7B727EAB8E68}"/>
          </ac:spMkLst>
        </pc:spChg>
      </pc:sldChg>
      <pc:sldChg chg="delSp modSp delDesignElem">
        <pc:chgData name="Matthew Wong" userId="bdd4b0f9512bdb66" providerId="LiveId" clId="{D011BCB1-2A10-4C40-A960-5271271AF677}" dt="2026-03-20T00:06:18.101" v="24212"/>
        <pc:sldMkLst>
          <pc:docMk/>
          <pc:sldMk cId="290040583" sldId="304"/>
        </pc:sldMkLst>
        <pc:spChg chg="mod">
          <ac:chgData name="Matthew Wong" userId="bdd4b0f9512bdb66" providerId="LiveId" clId="{D011BCB1-2A10-4C40-A960-5271271AF677}" dt="2026-03-20T00:06:18.101" v="24212"/>
          <ac:spMkLst>
            <pc:docMk/>
            <pc:sldMk cId="290040583" sldId="304"/>
            <ac:spMk id="2" creationId="{DBE9F8D8-3044-70BC-43DD-00C465FC88DC}"/>
          </ac:spMkLst>
        </pc:spChg>
        <pc:spChg chg="del">
          <ac:chgData name="Matthew Wong" userId="bdd4b0f9512bdb66" providerId="LiveId" clId="{D011BCB1-2A10-4C40-A960-5271271AF677}" dt="2026-03-20T00:06:18.101" v="24212"/>
          <ac:spMkLst>
            <pc:docMk/>
            <pc:sldMk cId="290040583" sldId="304"/>
            <ac:spMk id="8" creationId="{100EDD19-6802-4EC3-95CE-CFFAB042CFD6}"/>
          </ac:spMkLst>
        </pc:spChg>
        <pc:spChg chg="del">
          <ac:chgData name="Matthew Wong" userId="bdd4b0f9512bdb66" providerId="LiveId" clId="{D011BCB1-2A10-4C40-A960-5271271AF677}" dt="2026-03-20T00:06:18.101" v="24212"/>
          <ac:spMkLst>
            <pc:docMk/>
            <pc:sldMk cId="290040583" sldId="304"/>
            <ac:spMk id="10" creationId="{DB17E863-922E-4C26-BD64-E8FD41D28661}"/>
          </ac:spMkLst>
        </pc:spChg>
      </pc:sldChg>
      <pc:sldChg chg="delSp modSp mod delDesignElem">
        <pc:chgData name="Matthew Wong" userId="bdd4b0f9512bdb66" providerId="LiveId" clId="{D011BCB1-2A10-4C40-A960-5271271AF677}" dt="2026-03-20T00:06:18.258" v="24217" actId="27636"/>
        <pc:sldMkLst>
          <pc:docMk/>
          <pc:sldMk cId="3881490074" sldId="305"/>
        </pc:sldMkLst>
        <pc:spChg chg="mod">
          <ac:chgData name="Matthew Wong" userId="bdd4b0f9512bdb66" providerId="LiveId" clId="{D011BCB1-2A10-4C40-A960-5271271AF677}" dt="2026-03-20T00:06:18.258" v="24217" actId="27636"/>
          <ac:spMkLst>
            <pc:docMk/>
            <pc:sldMk cId="3881490074" sldId="305"/>
            <ac:spMk id="2" creationId="{A4DA1638-1D94-F6E1-FAA3-857361A3D1FF}"/>
          </ac:spMkLst>
        </pc:spChg>
        <pc:spChg chg="del">
          <ac:chgData name="Matthew Wong" userId="bdd4b0f9512bdb66" providerId="LiveId" clId="{D011BCB1-2A10-4C40-A960-5271271AF677}" dt="2026-03-20T00:06:18.101" v="24212"/>
          <ac:spMkLst>
            <pc:docMk/>
            <pc:sldMk cId="3881490074" sldId="305"/>
            <ac:spMk id="9" creationId="{2659FDB4-FCBE-4A89-B46D-43D4FA54464D}"/>
          </ac:spMkLst>
        </pc:spChg>
        <pc:spChg chg="del">
          <ac:chgData name="Matthew Wong" userId="bdd4b0f9512bdb66" providerId="LiveId" clId="{D011BCB1-2A10-4C40-A960-5271271AF677}" dt="2026-03-20T00:06:18.101" v="24212"/>
          <ac:spMkLst>
            <pc:docMk/>
            <pc:sldMk cId="3881490074" sldId="305"/>
            <ac:spMk id="13" creationId="{58BDB0EE-D238-415B-9ED8-62AA6AB2AAD1}"/>
          </ac:spMkLst>
        </pc:spChg>
        <pc:spChg chg="del">
          <ac:chgData name="Matthew Wong" userId="bdd4b0f9512bdb66" providerId="LiveId" clId="{D011BCB1-2A10-4C40-A960-5271271AF677}" dt="2026-03-20T00:06:18.101" v="24212"/>
          <ac:spMkLst>
            <pc:docMk/>
            <pc:sldMk cId="3881490074" sldId="305"/>
            <ac:spMk id="15" creationId="{C5B55FC3-961D-4325-82F1-DE92B0D04E03}"/>
          </ac:spMkLst>
        </pc:spChg>
        <pc:spChg chg="del">
          <ac:chgData name="Matthew Wong" userId="bdd4b0f9512bdb66" providerId="LiveId" clId="{D011BCB1-2A10-4C40-A960-5271271AF677}" dt="2026-03-20T00:06:18.101" v="24212"/>
          <ac:spMkLst>
            <pc:docMk/>
            <pc:sldMk cId="3881490074" sldId="305"/>
            <ac:spMk id="17" creationId="{4C8AB332-D09E-4F28-943C-DABDD4716A3C}"/>
          </ac:spMkLst>
        </pc:spChg>
        <pc:cxnChg chg="del">
          <ac:chgData name="Matthew Wong" userId="bdd4b0f9512bdb66" providerId="LiveId" clId="{D011BCB1-2A10-4C40-A960-5271271AF677}" dt="2026-03-20T00:06:18.101" v="24212"/>
          <ac:cxnSpMkLst>
            <pc:docMk/>
            <pc:sldMk cId="3881490074" sldId="305"/>
            <ac:cxnSpMk id="11" creationId="{C8F51B3F-8331-4E4A-AE96-D47B1006EEAD}"/>
          </ac:cxnSpMkLst>
        </pc:cxnChg>
      </pc:sldChg>
      <pc:sldChg chg="delSp modSp delDesignElem">
        <pc:chgData name="Matthew Wong" userId="bdd4b0f9512bdb66" providerId="LiveId" clId="{D011BCB1-2A10-4C40-A960-5271271AF677}" dt="2026-03-20T00:06:18.101" v="24212"/>
        <pc:sldMkLst>
          <pc:docMk/>
          <pc:sldMk cId="3624645496" sldId="306"/>
        </pc:sldMkLst>
        <pc:spChg chg="mod">
          <ac:chgData name="Matthew Wong" userId="bdd4b0f9512bdb66" providerId="LiveId" clId="{D011BCB1-2A10-4C40-A960-5271271AF677}" dt="2026-03-20T00:06:18.101" v="24212"/>
          <ac:spMkLst>
            <pc:docMk/>
            <pc:sldMk cId="3624645496" sldId="306"/>
            <ac:spMk id="2" creationId="{6CD2786B-D902-1B38-314A-32D3C6FB6FE3}"/>
          </ac:spMkLst>
        </pc:spChg>
        <pc:spChg chg="del">
          <ac:chgData name="Matthew Wong" userId="bdd4b0f9512bdb66" providerId="LiveId" clId="{D011BCB1-2A10-4C40-A960-5271271AF677}" dt="2026-03-20T00:06:18.101" v="24212"/>
          <ac:spMkLst>
            <pc:docMk/>
            <pc:sldMk cId="3624645496" sldId="306"/>
            <ac:spMk id="8" creationId="{100EDD19-6802-4EC3-95CE-CFFAB042CFD6}"/>
          </ac:spMkLst>
        </pc:spChg>
        <pc:spChg chg="del">
          <ac:chgData name="Matthew Wong" userId="bdd4b0f9512bdb66" providerId="LiveId" clId="{D011BCB1-2A10-4C40-A960-5271271AF677}" dt="2026-03-20T00:06:18.101" v="24212"/>
          <ac:spMkLst>
            <pc:docMk/>
            <pc:sldMk cId="3624645496" sldId="306"/>
            <ac:spMk id="10" creationId="{DB17E863-922E-4C26-BD64-E8FD41D28661}"/>
          </ac:spMkLst>
        </pc:spChg>
      </pc:sldChg>
      <pc:sldChg chg="delSp ord delDesignElem">
        <pc:chgData name="Matthew Wong" userId="bdd4b0f9512bdb66" providerId="LiveId" clId="{D011BCB1-2A10-4C40-A960-5271271AF677}" dt="2026-03-20T10:23:55.472" v="28659"/>
        <pc:sldMkLst>
          <pc:docMk/>
          <pc:sldMk cId="1942894895" sldId="307"/>
        </pc:sldMkLst>
        <pc:spChg chg="del">
          <ac:chgData name="Matthew Wong" userId="bdd4b0f9512bdb66" providerId="LiveId" clId="{D011BCB1-2A10-4C40-A960-5271271AF677}" dt="2026-03-20T00:06:18.101" v="24212"/>
          <ac:spMkLst>
            <pc:docMk/>
            <pc:sldMk cId="1942894895" sldId="307"/>
            <ac:spMk id="9" creationId="{56E9B3E6-E277-4D68-BA48-9CB43FFBD6E2}"/>
          </ac:spMkLst>
        </pc:spChg>
        <pc:spChg chg="del">
          <ac:chgData name="Matthew Wong" userId="bdd4b0f9512bdb66" providerId="LiveId" clId="{D011BCB1-2A10-4C40-A960-5271271AF677}" dt="2026-03-20T00:06:18.101" v="24212"/>
          <ac:spMkLst>
            <pc:docMk/>
            <pc:sldMk cId="1942894895" sldId="307"/>
            <ac:spMk id="16" creationId="{D5B0017B-2ECA-49AF-B397-DC140825DF8D}"/>
          </ac:spMkLst>
        </pc:spChg>
        <pc:grpChg chg="del">
          <ac:chgData name="Matthew Wong" userId="bdd4b0f9512bdb66" providerId="LiveId" clId="{D011BCB1-2A10-4C40-A960-5271271AF677}" dt="2026-03-20T00:06:18.101" v="24212"/>
          <ac:grpSpMkLst>
            <pc:docMk/>
            <pc:sldMk cId="1942894895" sldId="307"/>
            <ac:grpSpMk id="11" creationId="{AE1C45F0-260A-458C-96ED-C1F6D2151219}"/>
          </ac:grpSpMkLst>
        </pc:grpChg>
        <pc:cxnChg chg="del">
          <ac:chgData name="Matthew Wong" userId="bdd4b0f9512bdb66" providerId="LiveId" clId="{D011BCB1-2A10-4C40-A960-5271271AF677}" dt="2026-03-20T00:06:18.101" v="24212"/>
          <ac:cxnSpMkLst>
            <pc:docMk/>
            <pc:sldMk cId="1942894895" sldId="307"/>
            <ac:cxnSpMk id="18" creationId="{6CF1BAF6-AD41-4082-B212-8A1F9A2E8779}"/>
          </ac:cxnSpMkLst>
        </pc:cxnChg>
      </pc:sldChg>
      <pc:sldChg chg="delSp ord delDesignElem">
        <pc:chgData name="Matthew Wong" userId="bdd4b0f9512bdb66" providerId="LiveId" clId="{D011BCB1-2A10-4C40-A960-5271271AF677}" dt="2026-03-20T00:20:09.173" v="24356"/>
        <pc:sldMkLst>
          <pc:docMk/>
          <pc:sldMk cId="297799321" sldId="308"/>
        </pc:sldMkLst>
        <pc:spChg chg="del">
          <ac:chgData name="Matthew Wong" userId="bdd4b0f9512bdb66" providerId="LiveId" clId="{D011BCB1-2A10-4C40-A960-5271271AF677}" dt="2026-03-20T00:06:18.101" v="24212"/>
          <ac:spMkLst>
            <pc:docMk/>
            <pc:sldMk cId="297799321" sldId="308"/>
            <ac:spMk id="16" creationId="{29FDB030-9B49-4CED-8CCD-4D99382388AC}"/>
          </ac:spMkLst>
        </pc:spChg>
        <pc:spChg chg="del">
          <ac:chgData name="Matthew Wong" userId="bdd4b0f9512bdb66" providerId="LiveId" clId="{D011BCB1-2A10-4C40-A960-5271271AF677}" dt="2026-03-20T00:06:18.101" v="24212"/>
          <ac:spMkLst>
            <pc:docMk/>
            <pc:sldMk cId="297799321" sldId="308"/>
            <ac:spMk id="17" creationId="{F3060C83-F051-4F0E-ABAD-AA0DFC48B218}"/>
          </ac:spMkLst>
        </pc:spChg>
        <pc:spChg chg="del">
          <ac:chgData name="Matthew Wong" userId="bdd4b0f9512bdb66" providerId="LiveId" clId="{D011BCB1-2A10-4C40-A960-5271271AF677}" dt="2026-03-20T00:06:18.101" v="24212"/>
          <ac:spMkLst>
            <pc:docMk/>
            <pc:sldMk cId="297799321" sldId="308"/>
            <ac:spMk id="18" creationId="{3783CA14-24A1-485C-8B30-D6A5D87987AD}"/>
          </ac:spMkLst>
        </pc:spChg>
        <pc:spChg chg="del">
          <ac:chgData name="Matthew Wong" userId="bdd4b0f9512bdb66" providerId="LiveId" clId="{D011BCB1-2A10-4C40-A960-5271271AF677}" dt="2026-03-20T00:06:18.101" v="24212"/>
          <ac:spMkLst>
            <pc:docMk/>
            <pc:sldMk cId="297799321" sldId="308"/>
            <ac:spMk id="19" creationId="{83C98ABE-055B-441F-B07E-44F97F083C39}"/>
          </ac:spMkLst>
        </pc:spChg>
        <pc:spChg chg="del">
          <ac:chgData name="Matthew Wong" userId="bdd4b0f9512bdb66" providerId="LiveId" clId="{D011BCB1-2A10-4C40-A960-5271271AF677}" dt="2026-03-20T00:06:18.101" v="24212"/>
          <ac:spMkLst>
            <pc:docMk/>
            <pc:sldMk cId="297799321" sldId="308"/>
            <ac:spMk id="20" creationId="{9A97C86A-04D6-40F7-AE84-31AB43E6A846}"/>
          </ac:spMkLst>
        </pc:spChg>
        <pc:spChg chg="del">
          <ac:chgData name="Matthew Wong" userId="bdd4b0f9512bdb66" providerId="LiveId" clId="{D011BCB1-2A10-4C40-A960-5271271AF677}" dt="2026-03-20T00:06:18.101" v="24212"/>
          <ac:spMkLst>
            <pc:docMk/>
            <pc:sldMk cId="297799321" sldId="308"/>
            <ac:spMk id="22" creationId="{FF9F2414-84E8-453E-B1F3-389FDE8192D9}"/>
          </ac:spMkLst>
        </pc:spChg>
        <pc:spChg chg="del">
          <ac:chgData name="Matthew Wong" userId="bdd4b0f9512bdb66" providerId="LiveId" clId="{D011BCB1-2A10-4C40-A960-5271271AF677}" dt="2026-03-20T00:06:18.101" v="24212"/>
          <ac:spMkLst>
            <pc:docMk/>
            <pc:sldMk cId="297799321" sldId="308"/>
            <ac:spMk id="24" creationId="{3ECA69A1-7536-43AC-85EF-C7106179F5ED}"/>
          </ac:spMkLst>
        </pc:spChg>
      </pc:sldChg>
      <pc:sldChg chg="delSp modSp del delDesignElem">
        <pc:chgData name="Matthew Wong" userId="bdd4b0f9512bdb66" providerId="LiveId" clId="{D011BCB1-2A10-4C40-A960-5271271AF677}" dt="2026-03-20T00:19:18.391" v="24354" actId="2696"/>
        <pc:sldMkLst>
          <pc:docMk/>
          <pc:sldMk cId="616401806" sldId="309"/>
        </pc:sldMkLst>
        <pc:spChg chg="mod">
          <ac:chgData name="Matthew Wong" userId="bdd4b0f9512bdb66" providerId="LiveId" clId="{D011BCB1-2A10-4C40-A960-5271271AF677}" dt="2026-03-20T00:06:18.101" v="24212"/>
          <ac:spMkLst>
            <pc:docMk/>
            <pc:sldMk cId="616401806" sldId="309"/>
            <ac:spMk id="2" creationId="{2F712CE3-A583-B787-9CD6-6BEBF2C9CCAE}"/>
          </ac:spMkLst>
        </pc:spChg>
        <pc:spChg chg="del">
          <ac:chgData name="Matthew Wong" userId="bdd4b0f9512bdb66" providerId="LiveId" clId="{D011BCB1-2A10-4C40-A960-5271271AF677}" dt="2026-03-20T00:06:18.101" v="24212"/>
          <ac:spMkLst>
            <pc:docMk/>
            <pc:sldMk cId="616401806" sldId="309"/>
            <ac:spMk id="8" creationId="{100EDD19-6802-4EC3-95CE-CFFAB042CFD6}"/>
          </ac:spMkLst>
        </pc:spChg>
        <pc:spChg chg="del">
          <ac:chgData name="Matthew Wong" userId="bdd4b0f9512bdb66" providerId="LiveId" clId="{D011BCB1-2A10-4C40-A960-5271271AF677}" dt="2026-03-20T00:06:18.101" v="24212"/>
          <ac:spMkLst>
            <pc:docMk/>
            <pc:sldMk cId="616401806" sldId="309"/>
            <ac:spMk id="10" creationId="{DB17E863-922E-4C26-BD64-E8FD41D28661}"/>
          </ac:spMkLst>
        </pc:spChg>
      </pc:sldChg>
      <pc:sldChg chg="delSp modSp mod delDesignElem">
        <pc:chgData name="Matthew Wong" userId="bdd4b0f9512bdb66" providerId="LiveId" clId="{D011BCB1-2A10-4C40-A960-5271271AF677}" dt="2026-03-20T09:29:53.883" v="27615" actId="20577"/>
        <pc:sldMkLst>
          <pc:docMk/>
          <pc:sldMk cId="2764901060" sldId="310"/>
        </pc:sldMkLst>
        <pc:spChg chg="mod">
          <ac:chgData name="Matthew Wong" userId="bdd4b0f9512bdb66" providerId="LiveId" clId="{D011BCB1-2A10-4C40-A960-5271271AF677}" dt="2026-03-20T08:47:43.979" v="26364" actId="20577"/>
          <ac:spMkLst>
            <pc:docMk/>
            <pc:sldMk cId="2764901060" sldId="310"/>
            <ac:spMk id="2" creationId="{51016B8E-BE54-4D86-AA4E-1D2BC8D60096}"/>
          </ac:spMkLst>
        </pc:spChg>
        <pc:spChg chg="mod">
          <ac:chgData name="Matthew Wong" userId="bdd4b0f9512bdb66" providerId="LiveId" clId="{D011BCB1-2A10-4C40-A960-5271271AF677}" dt="2026-03-20T09:29:53.883" v="27615" actId="20577"/>
          <ac:spMkLst>
            <pc:docMk/>
            <pc:sldMk cId="2764901060" sldId="310"/>
            <ac:spMk id="3" creationId="{A4985884-D5F3-D607-23E0-F73A891B62A1}"/>
          </ac:spMkLst>
        </pc:spChg>
        <pc:spChg chg="del">
          <ac:chgData name="Matthew Wong" userId="bdd4b0f9512bdb66" providerId="LiveId" clId="{D011BCB1-2A10-4C40-A960-5271271AF677}" dt="2026-03-20T00:06:18.101" v="24212"/>
          <ac:spMkLst>
            <pc:docMk/>
            <pc:sldMk cId="2764901060" sldId="310"/>
            <ac:spMk id="8" creationId="{100EDD19-6802-4EC3-95CE-CFFAB042CFD6}"/>
          </ac:spMkLst>
        </pc:spChg>
        <pc:spChg chg="del">
          <ac:chgData name="Matthew Wong" userId="bdd4b0f9512bdb66" providerId="LiveId" clId="{D011BCB1-2A10-4C40-A960-5271271AF677}" dt="2026-03-20T00:06:18.101" v="24212"/>
          <ac:spMkLst>
            <pc:docMk/>
            <pc:sldMk cId="2764901060" sldId="310"/>
            <ac:spMk id="10" creationId="{DB17E863-922E-4C26-BD64-E8FD41D28661}"/>
          </ac:spMkLst>
        </pc:spChg>
      </pc:sldChg>
      <pc:sldChg chg="delSp modSp mod modClrScheme delDesignElem chgLayout">
        <pc:chgData name="Matthew Wong" userId="bdd4b0f9512bdb66" providerId="LiveId" clId="{D011BCB1-2A10-4C40-A960-5271271AF677}" dt="2026-03-20T10:13:48.657" v="28569" actId="20577"/>
        <pc:sldMkLst>
          <pc:docMk/>
          <pc:sldMk cId="57765008" sldId="311"/>
        </pc:sldMkLst>
        <pc:spChg chg="mod ord">
          <ac:chgData name="Matthew Wong" userId="bdd4b0f9512bdb66" providerId="LiveId" clId="{D011BCB1-2A10-4C40-A960-5271271AF677}" dt="2026-03-20T00:16:48.992" v="24351" actId="20577"/>
          <ac:spMkLst>
            <pc:docMk/>
            <pc:sldMk cId="57765008" sldId="311"/>
            <ac:spMk id="2" creationId="{A862F47F-FD85-2EA8-04C5-1B8EE4848BF2}"/>
          </ac:spMkLst>
        </pc:spChg>
        <pc:spChg chg="mod ord">
          <ac:chgData name="Matthew Wong" userId="bdd4b0f9512bdb66" providerId="LiveId" clId="{D011BCB1-2A10-4C40-A960-5271271AF677}" dt="2026-03-20T10:13:48.657" v="28569" actId="20577"/>
          <ac:spMkLst>
            <pc:docMk/>
            <pc:sldMk cId="57765008" sldId="311"/>
            <ac:spMk id="3" creationId="{7959EE57-42A4-1CDB-ADE8-1B73A944F30D}"/>
          </ac:spMkLst>
        </pc:spChg>
        <pc:spChg chg="del">
          <ac:chgData name="Matthew Wong" userId="bdd4b0f9512bdb66" providerId="LiveId" clId="{D011BCB1-2A10-4C40-A960-5271271AF677}" dt="2026-03-20T00:06:18.101" v="24212"/>
          <ac:spMkLst>
            <pc:docMk/>
            <pc:sldMk cId="57765008" sldId="311"/>
            <ac:spMk id="8" creationId="{907EF6B7-1338-4443-8C46-6A318D952DFD}"/>
          </ac:spMkLst>
        </pc:spChg>
        <pc:spChg chg="del">
          <ac:chgData name="Matthew Wong" userId="bdd4b0f9512bdb66" providerId="LiveId" clId="{D011BCB1-2A10-4C40-A960-5271271AF677}" dt="2026-03-20T00:06:18.101" v="24212"/>
          <ac:spMkLst>
            <pc:docMk/>
            <pc:sldMk cId="57765008" sldId="311"/>
            <ac:spMk id="10" creationId="{DAAE4CDD-124C-4DCF-9584-B6033B545DD5}"/>
          </ac:spMkLst>
        </pc:spChg>
        <pc:spChg chg="del">
          <ac:chgData name="Matthew Wong" userId="bdd4b0f9512bdb66" providerId="LiveId" clId="{D011BCB1-2A10-4C40-A960-5271271AF677}" dt="2026-03-20T00:06:18.101" v="24212"/>
          <ac:spMkLst>
            <pc:docMk/>
            <pc:sldMk cId="57765008" sldId="311"/>
            <ac:spMk id="12" creationId="{081E4A58-353D-44AE-B2FC-2A74E2E400F7}"/>
          </ac:spMkLst>
        </pc:spChg>
      </pc:sldChg>
      <pc:sldChg chg="modSp">
        <pc:chgData name="Matthew Wong" userId="bdd4b0f9512bdb66" providerId="LiveId" clId="{D011BCB1-2A10-4C40-A960-5271271AF677}" dt="2026-03-20T00:06:18.101" v="24212"/>
        <pc:sldMkLst>
          <pc:docMk/>
          <pc:sldMk cId="1843774449" sldId="312"/>
        </pc:sldMkLst>
        <pc:spChg chg="mod">
          <ac:chgData name="Matthew Wong" userId="bdd4b0f9512bdb66" providerId="LiveId" clId="{D011BCB1-2A10-4C40-A960-5271271AF677}" dt="2026-03-20T00:06:18.101" v="24212"/>
          <ac:spMkLst>
            <pc:docMk/>
            <pc:sldMk cId="1843774449" sldId="312"/>
            <ac:spMk id="2" creationId="{D966FDEF-C5AD-E5DC-84EF-B5BAA3CE4363}"/>
          </ac:spMkLst>
        </pc:spChg>
      </pc:sldChg>
      <pc:sldChg chg="modSp mod modShow">
        <pc:chgData name="Matthew Wong" userId="bdd4b0f9512bdb66" providerId="LiveId" clId="{D011BCB1-2A10-4C40-A960-5271271AF677}" dt="2026-03-20T09:40:20.145" v="28007" actId="729"/>
        <pc:sldMkLst>
          <pc:docMk/>
          <pc:sldMk cId="3262735611" sldId="313"/>
        </pc:sldMkLst>
        <pc:spChg chg="mod">
          <ac:chgData name="Matthew Wong" userId="bdd4b0f9512bdb66" providerId="LiveId" clId="{D011BCB1-2A10-4C40-A960-5271271AF677}" dt="2026-03-20T00:06:18.101" v="24212"/>
          <ac:spMkLst>
            <pc:docMk/>
            <pc:sldMk cId="3262735611" sldId="313"/>
            <ac:spMk id="2" creationId="{5103A942-BB21-64B1-ABCE-BCB35B21A0A2}"/>
          </ac:spMkLst>
        </pc:spChg>
        <pc:spChg chg="mod">
          <ac:chgData name="Matthew Wong" userId="bdd4b0f9512bdb66" providerId="LiveId" clId="{D011BCB1-2A10-4C40-A960-5271271AF677}" dt="2026-03-20T00:06:18.232" v="24215" actId="27636"/>
          <ac:spMkLst>
            <pc:docMk/>
            <pc:sldMk cId="3262735611" sldId="313"/>
            <ac:spMk id="3" creationId="{A7396DDF-80EA-E775-4231-4FE944E40F6E}"/>
          </ac:spMkLst>
        </pc:spChg>
      </pc:sldChg>
      <pc:sldChg chg="mod modShow">
        <pc:chgData name="Matthew Wong" userId="bdd4b0f9512bdb66" providerId="LiveId" clId="{D011BCB1-2A10-4C40-A960-5271271AF677}" dt="2026-03-20T09:40:26.273" v="28008" actId="729"/>
        <pc:sldMkLst>
          <pc:docMk/>
          <pc:sldMk cId="3625300138" sldId="314"/>
        </pc:sldMkLst>
      </pc:sldChg>
      <pc:sldChg chg="modSp mod modShow">
        <pc:chgData name="Matthew Wong" userId="bdd4b0f9512bdb66" providerId="LiveId" clId="{D011BCB1-2A10-4C40-A960-5271271AF677}" dt="2026-03-20T09:40:30.632" v="28009" actId="729"/>
        <pc:sldMkLst>
          <pc:docMk/>
          <pc:sldMk cId="552921986" sldId="315"/>
        </pc:sldMkLst>
        <pc:spChg chg="mod">
          <ac:chgData name="Matthew Wong" userId="bdd4b0f9512bdb66" providerId="LiveId" clId="{D011BCB1-2A10-4C40-A960-5271271AF677}" dt="2026-03-20T00:06:18.101" v="24212"/>
          <ac:spMkLst>
            <pc:docMk/>
            <pc:sldMk cId="552921986" sldId="315"/>
            <ac:spMk id="2" creationId="{CC62BFD3-1985-9669-2135-CF538F5C9F2B}"/>
          </ac:spMkLst>
        </pc:spChg>
        <pc:spChg chg="mod">
          <ac:chgData name="Matthew Wong" userId="bdd4b0f9512bdb66" providerId="LiveId" clId="{D011BCB1-2A10-4C40-A960-5271271AF677}" dt="2026-03-20T00:06:18.101" v="24212"/>
          <ac:spMkLst>
            <pc:docMk/>
            <pc:sldMk cId="552921986" sldId="315"/>
            <ac:spMk id="3" creationId="{13DB75EE-6FC9-3350-0848-F2CFB3791920}"/>
          </ac:spMkLst>
        </pc:spChg>
      </pc:sldChg>
      <pc:sldChg chg="mod modShow">
        <pc:chgData name="Matthew Wong" userId="bdd4b0f9512bdb66" providerId="LiveId" clId="{D011BCB1-2A10-4C40-A960-5271271AF677}" dt="2026-03-20T09:40:34.776" v="28010" actId="729"/>
        <pc:sldMkLst>
          <pc:docMk/>
          <pc:sldMk cId="336724181" sldId="316"/>
        </pc:sldMkLst>
      </pc:sldChg>
      <pc:sldChg chg="modSp add del">
        <pc:chgData name="Matthew Wong" userId="bdd4b0f9512bdb66" providerId="LiveId" clId="{D011BCB1-2A10-4C40-A960-5271271AF677}" dt="2026-03-20T00:06:49.779" v="24222" actId="47"/>
        <pc:sldMkLst>
          <pc:docMk/>
          <pc:sldMk cId="789446662" sldId="317"/>
        </pc:sldMkLst>
        <pc:spChg chg="mod">
          <ac:chgData name="Matthew Wong" userId="bdd4b0f9512bdb66" providerId="LiveId" clId="{D011BCB1-2A10-4C40-A960-5271271AF677}" dt="2026-03-20T00:06:18.101" v="24212"/>
          <ac:spMkLst>
            <pc:docMk/>
            <pc:sldMk cId="789446662" sldId="317"/>
            <ac:spMk id="5" creationId="{E514E63F-B5E0-7C4D-6932-CC8CE337206F}"/>
          </ac:spMkLst>
        </pc:spChg>
      </pc:sldChg>
      <pc:sldChg chg="addSp delSp modSp add mod">
        <pc:chgData name="Matthew Wong" userId="bdd4b0f9512bdb66" providerId="LiveId" clId="{D011BCB1-2A10-4C40-A960-5271271AF677}" dt="2026-03-20T07:53:30.743" v="24388" actId="1076"/>
        <pc:sldMkLst>
          <pc:docMk/>
          <pc:sldMk cId="4256349517" sldId="318"/>
        </pc:sldMkLst>
        <pc:spChg chg="mod">
          <ac:chgData name="Matthew Wong" userId="bdd4b0f9512bdb66" providerId="LiveId" clId="{D011BCB1-2A10-4C40-A960-5271271AF677}" dt="2026-03-20T00:06:18.101" v="24212"/>
          <ac:spMkLst>
            <pc:docMk/>
            <pc:sldMk cId="4256349517" sldId="318"/>
            <ac:spMk id="2" creationId="{0B19A96A-EB1C-824F-8C32-547B5CA3CF8B}"/>
          </ac:spMkLst>
        </pc:spChg>
        <pc:spChg chg="mod">
          <ac:chgData name="Matthew Wong" userId="bdd4b0f9512bdb66" providerId="LiveId" clId="{D011BCB1-2A10-4C40-A960-5271271AF677}" dt="2026-03-20T00:06:18.284" v="24221" actId="27636"/>
          <ac:spMkLst>
            <pc:docMk/>
            <pc:sldMk cId="4256349517" sldId="318"/>
            <ac:spMk id="3" creationId="{069D378B-BB29-A838-05CF-B3AB3D79D5E0}"/>
          </ac:spMkLst>
        </pc:spChg>
        <pc:spChg chg="mod">
          <ac:chgData name="Matthew Wong" userId="bdd4b0f9512bdb66" providerId="LiveId" clId="{D011BCB1-2A10-4C40-A960-5271271AF677}" dt="2026-03-20T00:13:25.104" v="24233" actId="5793"/>
          <ac:spMkLst>
            <pc:docMk/>
            <pc:sldMk cId="4256349517" sldId="318"/>
            <ac:spMk id="4" creationId="{FF545A96-2290-FAB4-B59F-40993555ADD4}"/>
          </ac:spMkLst>
        </pc:spChg>
        <pc:spChg chg="mod">
          <ac:chgData name="Matthew Wong" userId="bdd4b0f9512bdb66" providerId="LiveId" clId="{D011BCB1-2A10-4C40-A960-5271271AF677}" dt="2026-03-20T00:06:18.101" v="24212"/>
          <ac:spMkLst>
            <pc:docMk/>
            <pc:sldMk cId="4256349517" sldId="318"/>
            <ac:spMk id="5" creationId="{597C5969-B127-E14E-F374-3E18198CB14B}"/>
          </ac:spMkLst>
        </pc:spChg>
        <pc:spChg chg="mod">
          <ac:chgData name="Matthew Wong" userId="bdd4b0f9512bdb66" providerId="LiveId" clId="{D011BCB1-2A10-4C40-A960-5271271AF677}" dt="2026-03-20T00:06:18.101" v="24212"/>
          <ac:spMkLst>
            <pc:docMk/>
            <pc:sldMk cId="4256349517" sldId="318"/>
            <ac:spMk id="6" creationId="{BD2707EF-096F-FF67-5831-702B6E8A83D6}"/>
          </ac:spMkLst>
        </pc:spChg>
        <pc:picChg chg="add del mod">
          <ac:chgData name="Matthew Wong" userId="bdd4b0f9512bdb66" providerId="LiveId" clId="{D011BCB1-2A10-4C40-A960-5271271AF677}" dt="2026-03-20T07:52:43.693" v="24384" actId="478"/>
          <ac:picMkLst>
            <pc:docMk/>
            <pc:sldMk cId="4256349517" sldId="318"/>
            <ac:picMk id="8" creationId="{E27F8DE3-C24E-9C59-74CD-CFA667CE0258}"/>
          </ac:picMkLst>
        </pc:picChg>
        <pc:picChg chg="add mod">
          <ac:chgData name="Matthew Wong" userId="bdd4b0f9512bdb66" providerId="LiveId" clId="{D011BCB1-2A10-4C40-A960-5271271AF677}" dt="2026-03-20T07:53:30.743" v="24388" actId="1076"/>
          <ac:picMkLst>
            <pc:docMk/>
            <pc:sldMk cId="4256349517" sldId="318"/>
            <ac:picMk id="9" creationId="{60F10956-8FDC-F1C7-2112-084E6CC18F69}"/>
          </ac:picMkLst>
        </pc:picChg>
      </pc:sldChg>
      <pc:sldChg chg="modSp add mod">
        <pc:chgData name="Matthew Wong" userId="bdd4b0f9512bdb66" providerId="LiveId" clId="{D011BCB1-2A10-4C40-A960-5271271AF677}" dt="2026-03-20T00:06:18.193" v="24213" actId="27636"/>
        <pc:sldMkLst>
          <pc:docMk/>
          <pc:sldMk cId="2072528309" sldId="319"/>
        </pc:sldMkLst>
        <pc:spChg chg="mod">
          <ac:chgData name="Matthew Wong" userId="bdd4b0f9512bdb66" providerId="LiveId" clId="{D011BCB1-2A10-4C40-A960-5271271AF677}" dt="2026-03-20T00:06:18.101" v="24212"/>
          <ac:spMkLst>
            <pc:docMk/>
            <pc:sldMk cId="2072528309" sldId="319"/>
            <ac:spMk id="4" creationId="{0D7C5CC5-5833-4844-9571-03FAF80F3B52}"/>
          </ac:spMkLst>
        </pc:spChg>
        <pc:spChg chg="mod">
          <ac:chgData name="Matthew Wong" userId="bdd4b0f9512bdb66" providerId="LiveId" clId="{D011BCB1-2A10-4C40-A960-5271271AF677}" dt="2026-03-20T00:06:18.101" v="24212"/>
          <ac:spMkLst>
            <pc:docMk/>
            <pc:sldMk cId="2072528309" sldId="319"/>
            <ac:spMk id="6" creationId="{C677DDD9-BBDB-6944-AD37-65593DACCF60}"/>
          </ac:spMkLst>
        </pc:spChg>
        <pc:spChg chg="mod">
          <ac:chgData name="Matthew Wong" userId="bdd4b0f9512bdb66" providerId="LiveId" clId="{D011BCB1-2A10-4C40-A960-5271271AF677}" dt="2026-03-20T00:06:18.193" v="24213" actId="27636"/>
          <ac:spMkLst>
            <pc:docMk/>
            <pc:sldMk cId="2072528309" sldId="319"/>
            <ac:spMk id="10" creationId="{F49ECADB-3AB4-8758-C864-08CB2C527133}"/>
          </ac:spMkLst>
        </pc:spChg>
        <pc:spChg chg="mod">
          <ac:chgData name="Matthew Wong" userId="bdd4b0f9512bdb66" providerId="LiveId" clId="{D011BCB1-2A10-4C40-A960-5271271AF677}" dt="2026-03-20T00:06:18.101" v="24212"/>
          <ac:spMkLst>
            <pc:docMk/>
            <pc:sldMk cId="2072528309" sldId="319"/>
            <ac:spMk id="11" creationId="{AD48A7F9-FBAC-58B7-AF2C-5020BAB6A7B4}"/>
          </ac:spMkLst>
        </pc:spChg>
      </pc:sldChg>
      <pc:sldChg chg="addSp delSp modSp new mod ord modNotesTx">
        <pc:chgData name="Matthew Wong" userId="bdd4b0f9512bdb66" providerId="LiveId" clId="{D011BCB1-2A10-4C40-A960-5271271AF677}" dt="2026-03-20T08:45:05.089" v="26350" actId="20577"/>
        <pc:sldMkLst>
          <pc:docMk/>
          <pc:sldMk cId="463935440" sldId="320"/>
        </pc:sldMkLst>
        <pc:spChg chg="mod">
          <ac:chgData name="Matthew Wong" userId="bdd4b0f9512bdb66" providerId="LiveId" clId="{D011BCB1-2A10-4C40-A960-5271271AF677}" dt="2026-03-20T08:02:34.290" v="24839" actId="20577"/>
          <ac:spMkLst>
            <pc:docMk/>
            <pc:sldMk cId="463935440" sldId="320"/>
            <ac:spMk id="2" creationId="{0A921C2D-2A6D-260A-4897-6ADABF0B1D31}"/>
          </ac:spMkLst>
        </pc:spChg>
        <pc:spChg chg="add del mod">
          <ac:chgData name="Matthew Wong" userId="bdd4b0f9512bdb66" providerId="LiveId" clId="{D011BCB1-2A10-4C40-A960-5271271AF677}" dt="2026-03-20T08:08:48.464" v="24869" actId="27636"/>
          <ac:spMkLst>
            <pc:docMk/>
            <pc:sldMk cId="463935440" sldId="320"/>
            <ac:spMk id="3" creationId="{BCD6D468-5665-D7BB-2CB0-48070B8EC9DD}"/>
          </ac:spMkLst>
        </pc:spChg>
        <pc:spChg chg="add">
          <ac:chgData name="Matthew Wong" userId="bdd4b0f9512bdb66" providerId="LiveId" clId="{D011BCB1-2A10-4C40-A960-5271271AF677}" dt="2026-03-20T08:03:13.656" v="24840"/>
          <ac:spMkLst>
            <pc:docMk/>
            <pc:sldMk cId="463935440" sldId="320"/>
            <ac:spMk id="5" creationId="{A8B28AA1-4D9E-035E-DA55-902D91B157A1}"/>
          </ac:spMkLst>
        </pc:spChg>
        <pc:spChg chg="add mod">
          <ac:chgData name="Matthew Wong" userId="bdd4b0f9512bdb66" providerId="LiveId" clId="{D011BCB1-2A10-4C40-A960-5271271AF677}" dt="2026-03-20T08:03:27.833" v="24844" actId="14100"/>
          <ac:spMkLst>
            <pc:docMk/>
            <pc:sldMk cId="463935440" sldId="320"/>
            <ac:spMk id="7" creationId="{652783ED-8852-4EE0-5EC6-560499913D12}"/>
          </ac:spMkLst>
        </pc:spChg>
        <pc:spChg chg="add">
          <ac:chgData name="Matthew Wong" userId="bdd4b0f9512bdb66" providerId="LiveId" clId="{D011BCB1-2A10-4C40-A960-5271271AF677}" dt="2026-03-20T08:03:52.056" v="24848"/>
          <ac:spMkLst>
            <pc:docMk/>
            <pc:sldMk cId="463935440" sldId="320"/>
            <ac:spMk id="9" creationId="{43FFA856-0FBE-5055-022E-E2F28917D3EC}"/>
          </ac:spMkLst>
        </pc:spChg>
        <pc:spChg chg="add">
          <ac:chgData name="Matthew Wong" userId="bdd4b0f9512bdb66" providerId="LiveId" clId="{D011BCB1-2A10-4C40-A960-5271271AF677}" dt="2026-03-20T08:04:28.200" v="24850"/>
          <ac:spMkLst>
            <pc:docMk/>
            <pc:sldMk cId="463935440" sldId="320"/>
            <ac:spMk id="11" creationId="{652057BC-0AAD-8BBF-CA77-3ECEB52D2905}"/>
          </ac:spMkLst>
        </pc:spChg>
        <pc:spChg chg="add">
          <ac:chgData name="Matthew Wong" userId="bdd4b0f9512bdb66" providerId="LiveId" clId="{D011BCB1-2A10-4C40-A960-5271271AF677}" dt="2026-03-20T08:04:37.675" v="24852"/>
          <ac:spMkLst>
            <pc:docMk/>
            <pc:sldMk cId="463935440" sldId="320"/>
            <ac:spMk id="13" creationId="{8F924919-6279-7566-FF68-2A5686CDF155}"/>
          </ac:spMkLst>
        </pc:spChg>
        <pc:spChg chg="add">
          <ac:chgData name="Matthew Wong" userId="bdd4b0f9512bdb66" providerId="LiveId" clId="{D011BCB1-2A10-4C40-A960-5271271AF677}" dt="2026-03-20T08:05:07.317" v="24854"/>
          <ac:spMkLst>
            <pc:docMk/>
            <pc:sldMk cId="463935440" sldId="320"/>
            <ac:spMk id="15" creationId="{9762C5E3-4553-6A24-BC36-AF83B18159EC}"/>
          </ac:spMkLst>
        </pc:spChg>
        <pc:spChg chg="add">
          <ac:chgData name="Matthew Wong" userId="bdd4b0f9512bdb66" providerId="LiveId" clId="{D011BCB1-2A10-4C40-A960-5271271AF677}" dt="2026-03-20T08:05:42.741" v="24856"/>
          <ac:spMkLst>
            <pc:docMk/>
            <pc:sldMk cId="463935440" sldId="320"/>
            <ac:spMk id="17" creationId="{3C8FFC94-D683-1FBD-8A44-631D8D0F6C27}"/>
          </ac:spMkLst>
        </pc:spChg>
        <pc:spChg chg="add">
          <ac:chgData name="Matthew Wong" userId="bdd4b0f9512bdb66" providerId="LiveId" clId="{D011BCB1-2A10-4C40-A960-5271271AF677}" dt="2026-03-20T08:06:58.946" v="24858"/>
          <ac:spMkLst>
            <pc:docMk/>
            <pc:sldMk cId="463935440" sldId="320"/>
            <ac:spMk id="19" creationId="{B58CBDCE-1FC0-B68E-3181-58A129F58B58}"/>
          </ac:spMkLst>
        </pc:spChg>
        <pc:graphicFrameChg chg="add mod">
          <ac:chgData name="Matthew Wong" userId="bdd4b0f9512bdb66" providerId="LiveId" clId="{D011BCB1-2A10-4C40-A960-5271271AF677}" dt="2026-03-20T08:03:15.468" v="24841"/>
          <ac:graphicFrameMkLst>
            <pc:docMk/>
            <pc:sldMk cId="463935440" sldId="320"/>
            <ac:graphicFrameMk id="4" creationId="{F2F6DD6F-4971-9FC4-A1BF-6FFF49479E07}"/>
          </ac:graphicFrameMkLst>
        </pc:graphicFrameChg>
        <pc:graphicFrameChg chg="add mod">
          <ac:chgData name="Matthew Wong" userId="bdd4b0f9512bdb66" providerId="LiveId" clId="{D011BCB1-2A10-4C40-A960-5271271AF677}" dt="2026-03-20T08:03:41.715" v="24846"/>
          <ac:graphicFrameMkLst>
            <pc:docMk/>
            <pc:sldMk cId="463935440" sldId="320"/>
            <ac:graphicFrameMk id="6" creationId="{1B267CC4-BDD4-851D-AD86-92C52BA97EBA}"/>
          </ac:graphicFrameMkLst>
        </pc:graphicFrameChg>
        <pc:graphicFrameChg chg="add mod">
          <ac:chgData name="Matthew Wong" userId="bdd4b0f9512bdb66" providerId="LiveId" clId="{D011BCB1-2A10-4C40-A960-5271271AF677}" dt="2026-03-20T08:03:55.377" v="24849"/>
          <ac:graphicFrameMkLst>
            <pc:docMk/>
            <pc:sldMk cId="463935440" sldId="320"/>
            <ac:graphicFrameMk id="8" creationId="{47D9A1CC-5824-90F1-1C92-0E6D35B716CC}"/>
          </ac:graphicFrameMkLst>
        </pc:graphicFrameChg>
        <pc:graphicFrameChg chg="add mod">
          <ac:chgData name="Matthew Wong" userId="bdd4b0f9512bdb66" providerId="LiveId" clId="{D011BCB1-2A10-4C40-A960-5271271AF677}" dt="2026-03-20T08:04:29.562" v="24851"/>
          <ac:graphicFrameMkLst>
            <pc:docMk/>
            <pc:sldMk cId="463935440" sldId="320"/>
            <ac:graphicFrameMk id="10" creationId="{F9B21FFF-4FE0-FCA4-6E88-AD08B565A418}"/>
          </ac:graphicFrameMkLst>
        </pc:graphicFrameChg>
        <pc:graphicFrameChg chg="add mod">
          <ac:chgData name="Matthew Wong" userId="bdd4b0f9512bdb66" providerId="LiveId" clId="{D011BCB1-2A10-4C40-A960-5271271AF677}" dt="2026-03-20T08:04:39.221" v="24853"/>
          <ac:graphicFrameMkLst>
            <pc:docMk/>
            <pc:sldMk cId="463935440" sldId="320"/>
            <ac:graphicFrameMk id="12" creationId="{EEE09D58-D2E6-5CAF-6F0C-D83338718D05}"/>
          </ac:graphicFrameMkLst>
        </pc:graphicFrameChg>
        <pc:graphicFrameChg chg="add mod">
          <ac:chgData name="Matthew Wong" userId="bdd4b0f9512bdb66" providerId="LiveId" clId="{D011BCB1-2A10-4C40-A960-5271271AF677}" dt="2026-03-20T08:05:08.543" v="24855"/>
          <ac:graphicFrameMkLst>
            <pc:docMk/>
            <pc:sldMk cId="463935440" sldId="320"/>
            <ac:graphicFrameMk id="14" creationId="{BBB594F3-D8B1-B277-2689-0D9BA14D249B}"/>
          </ac:graphicFrameMkLst>
        </pc:graphicFrameChg>
        <pc:graphicFrameChg chg="add mod">
          <ac:chgData name="Matthew Wong" userId="bdd4b0f9512bdb66" providerId="LiveId" clId="{D011BCB1-2A10-4C40-A960-5271271AF677}" dt="2026-03-20T08:06:56.749" v="24857"/>
          <ac:graphicFrameMkLst>
            <pc:docMk/>
            <pc:sldMk cId="463935440" sldId="320"/>
            <ac:graphicFrameMk id="16" creationId="{073BEB46-8AD1-F390-ECCB-90A0CE38A35B}"/>
          </ac:graphicFrameMkLst>
        </pc:graphicFrameChg>
        <pc:graphicFrameChg chg="add mod">
          <ac:chgData name="Matthew Wong" userId="bdd4b0f9512bdb66" providerId="LiveId" clId="{D011BCB1-2A10-4C40-A960-5271271AF677}" dt="2026-03-20T08:07:01.214" v="24859"/>
          <ac:graphicFrameMkLst>
            <pc:docMk/>
            <pc:sldMk cId="463935440" sldId="320"/>
            <ac:graphicFrameMk id="18" creationId="{193E92A5-625C-B95A-BCBB-E2EC7AD9F7A4}"/>
          </ac:graphicFrameMkLst>
        </pc:graphicFrameChg>
      </pc:sldChg>
      <pc:sldMasterChg chg="modSldLayout">
        <pc:chgData name="Matthew Wong" userId="bdd4b0f9512bdb66" providerId="LiveId" clId="{D011BCB1-2A10-4C40-A960-5271271AF677}" dt="2026-03-20T00:06:18.101" v="24212"/>
        <pc:sldMasterMkLst>
          <pc:docMk/>
          <pc:sldMasterMk cId="4195402401" sldId="2147483662"/>
        </pc:sldMasterMkLst>
        <pc:sldLayoutChg chg="addSp">
          <pc:chgData name="Matthew Wong" userId="bdd4b0f9512bdb66" providerId="LiveId" clId="{D011BCB1-2A10-4C40-A960-5271271AF677}" dt="2026-03-20T00:06:18.101" v="24212"/>
          <pc:sldLayoutMkLst>
            <pc:docMk/>
            <pc:sldMasterMk cId="4195402401" sldId="2147483662"/>
            <pc:sldLayoutMk cId="3104981209" sldId="2147483664"/>
          </pc:sldLayoutMkLst>
          <pc:picChg chg="add">
            <ac:chgData name="Matthew Wong" userId="bdd4b0f9512bdb66" providerId="LiveId" clId="{D011BCB1-2A10-4C40-A960-5271271AF677}" dt="2026-03-20T00:06:18.101" v="24212"/>
            <ac:picMkLst>
              <pc:docMk/>
              <pc:sldMasterMk cId="4195402401" sldId="2147483662"/>
              <pc:sldLayoutMk cId="3104981209" sldId="2147483664"/>
              <ac:picMk id="2" creationId="{D682308D-7BF5-A45A-8A0F-3A76795FDD19}"/>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Count</c:v>
                </c:pt>
              </c:strCache>
            </c:strRef>
          </c:tx>
          <c:spPr>
            <a:ln w="28575" cap="rnd">
              <a:solidFill>
                <a:schemeClr val="accent1"/>
              </a:solidFill>
              <a:round/>
            </a:ln>
            <a:effectLst/>
          </c:spPr>
          <c:marker>
            <c:symbol val="none"/>
          </c:marker>
          <c:cat>
            <c:numRef>
              <c:f>Sheet1!$A$2:$A$12</c:f>
              <c:numCache>
                <c:formatCode>General</c:formatCode>
                <c:ptCount val="11"/>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General</c:formatCode>
                <c:ptCount val="11"/>
                <c:pt idx="0">
                  <c:v>171</c:v>
                </c:pt>
                <c:pt idx="1">
                  <c:v>193</c:v>
                </c:pt>
                <c:pt idx="2">
                  <c:v>296</c:v>
                </c:pt>
                <c:pt idx="3">
                  <c:v>666</c:v>
                </c:pt>
                <c:pt idx="4">
                  <c:v>1436</c:v>
                </c:pt>
                <c:pt idx="5">
                  <c:v>2624</c:v>
                </c:pt>
                <c:pt idx="6">
                  <c:v>4008</c:v>
                </c:pt>
                <c:pt idx="7">
                  <c:v>5687</c:v>
                </c:pt>
                <c:pt idx="8">
                  <c:v>8377</c:v>
                </c:pt>
                <c:pt idx="9">
                  <c:v>12648</c:v>
                </c:pt>
                <c:pt idx="10">
                  <c:v>13662</c:v>
                </c:pt>
              </c:numCache>
            </c:numRef>
          </c:val>
          <c:smooth val="0"/>
          <c:extLst>
            <c:ext xmlns:c16="http://schemas.microsoft.com/office/drawing/2014/chart" uri="{C3380CC4-5D6E-409C-BE32-E72D297353CC}">
              <c16:uniqueId val="{00000000-7223-4DC8-AF3F-54B501A1A748}"/>
            </c:ext>
          </c:extLst>
        </c:ser>
        <c:dLbls>
          <c:showLegendKey val="0"/>
          <c:showVal val="0"/>
          <c:showCatName val="0"/>
          <c:showSerName val="0"/>
          <c:showPercent val="0"/>
          <c:showBubbleSize val="0"/>
        </c:dLbls>
        <c:smooth val="0"/>
        <c:axId val="476642608"/>
        <c:axId val="476640688"/>
      </c:lineChart>
      <c:catAx>
        <c:axId val="47664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640688"/>
        <c:crosses val="autoZero"/>
        <c:auto val="1"/>
        <c:lblAlgn val="ctr"/>
        <c:lblOffset val="100"/>
        <c:noMultiLvlLbl val="0"/>
      </c:catAx>
      <c:valAx>
        <c:axId val="476640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642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1</c:v>
                </c:pt>
              </c:strCache>
            </c:strRef>
          </c:tx>
          <c:spPr>
            <a:ln w="28575" cap="rnd">
              <a:solidFill>
                <a:schemeClr val="accent1"/>
              </a:solidFill>
              <a:round/>
            </a:ln>
            <a:effectLst/>
          </c:spPr>
          <c:marker>
            <c:symbol val="none"/>
          </c:marker>
          <c:cat>
            <c:numRef>
              <c:f>Sheet1!$A$2:$A$5</c:f>
              <c:numCache>
                <c:formatCode>General</c:formatCode>
                <c:ptCount val="4"/>
                <c:pt idx="0">
                  <c:v>2017</c:v>
                </c:pt>
                <c:pt idx="1">
                  <c:v>2018</c:v>
                </c:pt>
                <c:pt idx="2">
                  <c:v>2019</c:v>
                </c:pt>
                <c:pt idx="3">
                  <c:v>2020</c:v>
                </c:pt>
              </c:numCache>
            </c:numRef>
          </c:cat>
          <c:val>
            <c:numRef>
              <c:f>Sheet1!$B$2:$B$5</c:f>
              <c:numCache>
                <c:formatCode>General</c:formatCode>
                <c:ptCount val="4"/>
                <c:pt idx="0">
                  <c:v>2</c:v>
                </c:pt>
                <c:pt idx="1">
                  <c:v>55</c:v>
                </c:pt>
                <c:pt idx="2">
                  <c:v>554</c:v>
                </c:pt>
                <c:pt idx="3">
                  <c:v>740</c:v>
                </c:pt>
              </c:numCache>
            </c:numRef>
          </c:val>
          <c:smooth val="0"/>
          <c:extLst>
            <c:ext xmlns:c16="http://schemas.microsoft.com/office/drawing/2014/chart" uri="{C3380CC4-5D6E-409C-BE32-E72D297353CC}">
              <c16:uniqueId val="{00000000-8456-4C81-A73D-B45025ADD7EC}"/>
            </c:ext>
          </c:extLst>
        </c:ser>
        <c:ser>
          <c:idx val="1"/>
          <c:order val="1"/>
          <c:tx>
            <c:strRef>
              <c:f>Sheet1!#REF!</c:f>
              <c:strCache>
                <c:ptCount val="1"/>
                <c:pt idx="0">
                  <c:v>#REF!</c:v>
                </c:pt>
              </c:strCache>
            </c:strRef>
          </c:tx>
          <c:spPr>
            <a:ln w="28575" cap="rnd">
              <a:solidFill>
                <a:schemeClr val="accent2"/>
              </a:solidFill>
              <a:round/>
            </a:ln>
            <a:effectLst/>
          </c:spPr>
          <c:marker>
            <c:symbol val="none"/>
          </c:marker>
          <c:cat>
            <c:numRef>
              <c:f>Sheet1!$A$2:$A$5</c:f>
              <c:numCache>
                <c:formatCode>General</c:formatCode>
                <c:ptCount val="4"/>
                <c:pt idx="0">
                  <c:v>2017</c:v>
                </c:pt>
                <c:pt idx="1">
                  <c:v>2018</c:v>
                </c:pt>
                <c:pt idx="2">
                  <c:v>2019</c:v>
                </c:pt>
                <c:pt idx="3">
                  <c:v>2020</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1-8456-4C81-A73D-B45025ADD7EC}"/>
            </c:ext>
          </c:extLst>
        </c:ser>
        <c:ser>
          <c:idx val="2"/>
          <c:order val="2"/>
          <c:tx>
            <c:strRef>
              <c:f>Sheet1!$C$1</c:f>
              <c:strCache>
                <c:ptCount val="1"/>
              </c:strCache>
            </c:strRef>
          </c:tx>
          <c:spPr>
            <a:ln w="28575" cap="rnd">
              <a:solidFill>
                <a:schemeClr val="accent3"/>
              </a:solidFill>
              <a:round/>
            </a:ln>
            <a:effectLst/>
          </c:spPr>
          <c:marker>
            <c:symbol val="none"/>
          </c:marker>
          <c:cat>
            <c:numRef>
              <c:f>Sheet1!$A$2:$A$5</c:f>
              <c:numCache>
                <c:formatCode>General</c:formatCode>
                <c:ptCount val="4"/>
                <c:pt idx="0">
                  <c:v>2017</c:v>
                </c:pt>
                <c:pt idx="1">
                  <c:v>2018</c:v>
                </c:pt>
                <c:pt idx="2">
                  <c:v>2019</c:v>
                </c:pt>
                <c:pt idx="3">
                  <c:v>2020</c:v>
                </c:pt>
              </c:numCache>
            </c:numRef>
          </c:cat>
          <c:val>
            <c:numRef>
              <c:f>Sheet1!$C$2:$C$5</c:f>
              <c:numCache>
                <c:formatCode>General</c:formatCode>
                <c:ptCount val="4"/>
              </c:numCache>
            </c:numRef>
          </c:val>
          <c:smooth val="0"/>
          <c:extLst>
            <c:ext xmlns:c16="http://schemas.microsoft.com/office/drawing/2014/chart" uri="{C3380CC4-5D6E-409C-BE32-E72D297353CC}">
              <c16:uniqueId val="{00000002-8456-4C81-A73D-B45025ADD7EC}"/>
            </c:ext>
          </c:extLst>
        </c:ser>
        <c:dLbls>
          <c:showLegendKey val="0"/>
          <c:showVal val="0"/>
          <c:showCatName val="0"/>
          <c:showSerName val="0"/>
          <c:showPercent val="0"/>
          <c:showBubbleSize val="0"/>
        </c:dLbls>
        <c:smooth val="0"/>
        <c:axId val="244711056"/>
        <c:axId val="244701936"/>
      </c:lineChart>
      <c:catAx>
        <c:axId val="24471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701936"/>
        <c:crosses val="autoZero"/>
        <c:auto val="1"/>
        <c:lblAlgn val="ctr"/>
        <c:lblOffset val="100"/>
        <c:noMultiLvlLbl val="0"/>
      </c:catAx>
      <c:valAx>
        <c:axId val="244701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711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9B405-4040-492C-B435-9DEBED87466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1D7FE92-DFD2-4E25-88E0-ABDDB049338E}">
      <dgm:prSet/>
      <dgm:spPr/>
      <dgm:t>
        <a:bodyPr/>
        <a:lstStyle/>
        <a:p>
          <a:r>
            <a:rPr lang="en-US"/>
            <a:t>Created for language translation to solve the long range dependency problem. </a:t>
          </a:r>
        </a:p>
      </dgm:t>
    </dgm:pt>
    <dgm:pt modelId="{CCCBBFEE-258E-47E8-83E1-E9B23D20C1D9}" type="parTrans" cxnId="{5C9F434B-3316-4396-A559-22BDAE987ED2}">
      <dgm:prSet/>
      <dgm:spPr/>
      <dgm:t>
        <a:bodyPr/>
        <a:lstStyle/>
        <a:p>
          <a:endParaRPr lang="en-US"/>
        </a:p>
      </dgm:t>
    </dgm:pt>
    <dgm:pt modelId="{FF9F39AC-BC08-4B99-B8A2-5F4F054936BB}" type="sibTrans" cxnId="{5C9F434B-3316-4396-A559-22BDAE987ED2}">
      <dgm:prSet/>
      <dgm:spPr/>
      <dgm:t>
        <a:bodyPr/>
        <a:lstStyle/>
        <a:p>
          <a:endParaRPr lang="en-US"/>
        </a:p>
      </dgm:t>
    </dgm:pt>
    <dgm:pt modelId="{AA748358-5C6A-4C7F-BB05-9A3C307709EB}">
      <dgm:prSet/>
      <dgm:spPr/>
      <dgm:t>
        <a:bodyPr/>
        <a:lstStyle/>
        <a:p>
          <a:pPr>
            <a:buNone/>
          </a:pPr>
          <a:r>
            <a:rPr lang="en-US" dirty="0"/>
            <a:t>	The patient stopped clopidogrel before surgery because it was causing bleeding.</a:t>
          </a:r>
        </a:p>
      </dgm:t>
    </dgm:pt>
    <dgm:pt modelId="{BA7C9432-E1EB-4415-BEEA-54C67673B6A1}" type="parTrans" cxnId="{415032BD-F5BE-4266-AFA4-3C9A0D7A1835}">
      <dgm:prSet/>
      <dgm:spPr/>
      <dgm:t>
        <a:bodyPr/>
        <a:lstStyle/>
        <a:p>
          <a:endParaRPr lang="en-US"/>
        </a:p>
      </dgm:t>
    </dgm:pt>
    <dgm:pt modelId="{61A4065F-DB75-41DE-ACA9-2CBDE8E6E850}" type="sibTrans" cxnId="{415032BD-F5BE-4266-AFA4-3C9A0D7A1835}">
      <dgm:prSet/>
      <dgm:spPr/>
      <dgm:t>
        <a:bodyPr/>
        <a:lstStyle/>
        <a:p>
          <a:endParaRPr lang="en-US"/>
        </a:p>
      </dgm:t>
    </dgm:pt>
    <dgm:pt modelId="{D6385BC2-C1E4-4FCB-8240-F459AF7B815D}">
      <dgm:prSet/>
      <dgm:spPr/>
      <dgm:t>
        <a:bodyPr/>
        <a:lstStyle/>
        <a:p>
          <a:r>
            <a:rPr lang="en-US"/>
            <a:t>Also allowed for the disambiguation of word with same spelling but different meaning(polysemy).</a:t>
          </a:r>
        </a:p>
      </dgm:t>
    </dgm:pt>
    <dgm:pt modelId="{2E621455-DCB2-4D6B-A5F5-037076DB2FE0}" type="parTrans" cxnId="{F3697140-9D76-44AA-9A58-FB37B290BF6F}">
      <dgm:prSet/>
      <dgm:spPr/>
      <dgm:t>
        <a:bodyPr/>
        <a:lstStyle/>
        <a:p>
          <a:endParaRPr lang="en-US"/>
        </a:p>
      </dgm:t>
    </dgm:pt>
    <dgm:pt modelId="{03240BCE-A1F0-4321-9926-DD9954DD051E}" type="sibTrans" cxnId="{F3697140-9D76-44AA-9A58-FB37B290BF6F}">
      <dgm:prSet/>
      <dgm:spPr/>
      <dgm:t>
        <a:bodyPr/>
        <a:lstStyle/>
        <a:p>
          <a:endParaRPr lang="en-US"/>
        </a:p>
      </dgm:t>
    </dgm:pt>
    <dgm:pt modelId="{0B53B72B-7930-47A9-89AB-2F2C4D362AD0}">
      <dgm:prSet/>
      <dgm:spPr/>
      <dgm:t>
        <a:bodyPr/>
        <a:lstStyle/>
        <a:p>
          <a:r>
            <a:rPr lang="en-US"/>
            <a:t>The EKG lead was placed on the chest.</a:t>
          </a:r>
        </a:p>
      </dgm:t>
    </dgm:pt>
    <dgm:pt modelId="{5F7EAC70-A04C-4D66-9806-005194108A9E}" type="parTrans" cxnId="{FDA98FD5-82A1-4C45-A9CB-B2ADEEDEC11D}">
      <dgm:prSet/>
      <dgm:spPr/>
      <dgm:t>
        <a:bodyPr/>
        <a:lstStyle/>
        <a:p>
          <a:endParaRPr lang="en-US"/>
        </a:p>
      </dgm:t>
    </dgm:pt>
    <dgm:pt modelId="{80062412-DBCD-48BB-A51A-816D746DB58B}" type="sibTrans" cxnId="{FDA98FD5-82A1-4C45-A9CB-B2ADEEDEC11D}">
      <dgm:prSet/>
      <dgm:spPr/>
      <dgm:t>
        <a:bodyPr/>
        <a:lstStyle/>
        <a:p>
          <a:endParaRPr lang="en-US"/>
        </a:p>
      </dgm:t>
    </dgm:pt>
    <dgm:pt modelId="{70171B15-6679-48BD-8FE7-A783249AA479}">
      <dgm:prSet/>
      <dgm:spPr/>
      <dgm:t>
        <a:bodyPr/>
        <a:lstStyle/>
        <a:p>
          <a:r>
            <a:rPr lang="en-US"/>
            <a:t>Exposure to lead can cause poisoning.</a:t>
          </a:r>
        </a:p>
      </dgm:t>
    </dgm:pt>
    <dgm:pt modelId="{B10775A0-24C1-4354-B1F9-F4DEE46E77BA}" type="parTrans" cxnId="{EDCB1C15-4D92-4A30-8225-BE9AE9DFA9B5}">
      <dgm:prSet/>
      <dgm:spPr/>
      <dgm:t>
        <a:bodyPr/>
        <a:lstStyle/>
        <a:p>
          <a:endParaRPr lang="en-US"/>
        </a:p>
      </dgm:t>
    </dgm:pt>
    <dgm:pt modelId="{D6879CD7-DEF7-4092-96AA-199B2D32B7A7}" type="sibTrans" cxnId="{EDCB1C15-4D92-4A30-8225-BE9AE9DFA9B5}">
      <dgm:prSet/>
      <dgm:spPr/>
      <dgm:t>
        <a:bodyPr/>
        <a:lstStyle/>
        <a:p>
          <a:endParaRPr lang="en-US"/>
        </a:p>
      </dgm:t>
    </dgm:pt>
    <dgm:pt modelId="{4616C97D-A930-499D-B62E-A47A7B607BB9}" type="pres">
      <dgm:prSet presAssocID="{E989B405-4040-492C-B435-9DEBED874662}" presName="Name0" presStyleCnt="0">
        <dgm:presLayoutVars>
          <dgm:dir/>
          <dgm:animLvl val="lvl"/>
          <dgm:resizeHandles val="exact"/>
        </dgm:presLayoutVars>
      </dgm:prSet>
      <dgm:spPr/>
    </dgm:pt>
    <dgm:pt modelId="{3DEEBC43-5B9D-4DB7-A528-C289837F1CF8}" type="pres">
      <dgm:prSet presAssocID="{01D7FE92-DFD2-4E25-88E0-ABDDB049338E}" presName="linNode" presStyleCnt="0"/>
      <dgm:spPr/>
    </dgm:pt>
    <dgm:pt modelId="{0AD06D3D-0057-44AA-9F25-868D46CCEBF4}" type="pres">
      <dgm:prSet presAssocID="{01D7FE92-DFD2-4E25-88E0-ABDDB049338E}" presName="parentText" presStyleLbl="node1" presStyleIdx="0" presStyleCnt="2">
        <dgm:presLayoutVars>
          <dgm:chMax val="1"/>
          <dgm:bulletEnabled val="1"/>
        </dgm:presLayoutVars>
      </dgm:prSet>
      <dgm:spPr/>
    </dgm:pt>
    <dgm:pt modelId="{BED9AFE2-1538-444F-AAC0-8DC210C0B870}" type="pres">
      <dgm:prSet presAssocID="{01D7FE92-DFD2-4E25-88E0-ABDDB049338E}" presName="descendantText" presStyleLbl="alignAccFollowNode1" presStyleIdx="0" presStyleCnt="2">
        <dgm:presLayoutVars>
          <dgm:bulletEnabled val="1"/>
        </dgm:presLayoutVars>
      </dgm:prSet>
      <dgm:spPr/>
    </dgm:pt>
    <dgm:pt modelId="{94705DA2-34EE-43A9-8D94-EBA5D019F370}" type="pres">
      <dgm:prSet presAssocID="{FF9F39AC-BC08-4B99-B8A2-5F4F054936BB}" presName="sp" presStyleCnt="0"/>
      <dgm:spPr/>
    </dgm:pt>
    <dgm:pt modelId="{29F4B9BE-DAAD-4905-BCD9-DD6381BF08F1}" type="pres">
      <dgm:prSet presAssocID="{D6385BC2-C1E4-4FCB-8240-F459AF7B815D}" presName="linNode" presStyleCnt="0"/>
      <dgm:spPr/>
    </dgm:pt>
    <dgm:pt modelId="{9B84B86D-5BAD-43C0-A295-39AAFE58C552}" type="pres">
      <dgm:prSet presAssocID="{D6385BC2-C1E4-4FCB-8240-F459AF7B815D}" presName="parentText" presStyleLbl="node1" presStyleIdx="1" presStyleCnt="2">
        <dgm:presLayoutVars>
          <dgm:chMax val="1"/>
          <dgm:bulletEnabled val="1"/>
        </dgm:presLayoutVars>
      </dgm:prSet>
      <dgm:spPr/>
    </dgm:pt>
    <dgm:pt modelId="{7E90E207-39B2-4748-9851-47A087AECFC9}" type="pres">
      <dgm:prSet presAssocID="{D6385BC2-C1E4-4FCB-8240-F459AF7B815D}" presName="descendantText" presStyleLbl="alignAccFollowNode1" presStyleIdx="1" presStyleCnt="2">
        <dgm:presLayoutVars>
          <dgm:bulletEnabled val="1"/>
        </dgm:presLayoutVars>
      </dgm:prSet>
      <dgm:spPr/>
    </dgm:pt>
  </dgm:ptLst>
  <dgm:cxnLst>
    <dgm:cxn modelId="{228F6604-49CF-414F-8E0C-C053BBFA6111}" type="presOf" srcId="{01D7FE92-DFD2-4E25-88E0-ABDDB049338E}" destId="{0AD06D3D-0057-44AA-9F25-868D46CCEBF4}" srcOrd="0" destOrd="0" presId="urn:microsoft.com/office/officeart/2005/8/layout/vList5"/>
    <dgm:cxn modelId="{3F916110-D02C-4D7B-BE2D-8043056FF8DA}" type="presOf" srcId="{E989B405-4040-492C-B435-9DEBED874662}" destId="{4616C97D-A930-499D-B62E-A47A7B607BB9}" srcOrd="0" destOrd="0" presId="urn:microsoft.com/office/officeart/2005/8/layout/vList5"/>
    <dgm:cxn modelId="{B6AEAE14-2362-4F69-BF49-F2ADA07E146C}" type="presOf" srcId="{0B53B72B-7930-47A9-89AB-2F2C4D362AD0}" destId="{7E90E207-39B2-4748-9851-47A087AECFC9}" srcOrd="0" destOrd="0" presId="urn:microsoft.com/office/officeart/2005/8/layout/vList5"/>
    <dgm:cxn modelId="{EDCB1C15-4D92-4A30-8225-BE9AE9DFA9B5}" srcId="{D6385BC2-C1E4-4FCB-8240-F459AF7B815D}" destId="{70171B15-6679-48BD-8FE7-A783249AA479}" srcOrd="1" destOrd="0" parTransId="{B10775A0-24C1-4354-B1F9-F4DEE46E77BA}" sibTransId="{D6879CD7-DEF7-4092-96AA-199B2D32B7A7}"/>
    <dgm:cxn modelId="{F3697140-9D76-44AA-9A58-FB37B290BF6F}" srcId="{E989B405-4040-492C-B435-9DEBED874662}" destId="{D6385BC2-C1E4-4FCB-8240-F459AF7B815D}" srcOrd="1" destOrd="0" parTransId="{2E621455-DCB2-4D6B-A5F5-037076DB2FE0}" sibTransId="{03240BCE-A1F0-4321-9926-DD9954DD051E}"/>
    <dgm:cxn modelId="{8B6B1E43-92E4-456E-A519-95293BA9100B}" type="presOf" srcId="{D6385BC2-C1E4-4FCB-8240-F459AF7B815D}" destId="{9B84B86D-5BAD-43C0-A295-39AAFE58C552}" srcOrd="0" destOrd="0" presId="urn:microsoft.com/office/officeart/2005/8/layout/vList5"/>
    <dgm:cxn modelId="{70099346-379B-4FD7-A441-3BA656D6E91B}" type="presOf" srcId="{AA748358-5C6A-4C7F-BB05-9A3C307709EB}" destId="{BED9AFE2-1538-444F-AAC0-8DC210C0B870}" srcOrd="0" destOrd="0" presId="urn:microsoft.com/office/officeart/2005/8/layout/vList5"/>
    <dgm:cxn modelId="{5C9F434B-3316-4396-A559-22BDAE987ED2}" srcId="{E989B405-4040-492C-B435-9DEBED874662}" destId="{01D7FE92-DFD2-4E25-88E0-ABDDB049338E}" srcOrd="0" destOrd="0" parTransId="{CCCBBFEE-258E-47E8-83E1-E9B23D20C1D9}" sibTransId="{FF9F39AC-BC08-4B99-B8A2-5F4F054936BB}"/>
    <dgm:cxn modelId="{8124E658-A923-458C-BB56-F64AFA2952ED}" type="presOf" srcId="{70171B15-6679-48BD-8FE7-A783249AA479}" destId="{7E90E207-39B2-4748-9851-47A087AECFC9}" srcOrd="0" destOrd="1" presId="urn:microsoft.com/office/officeart/2005/8/layout/vList5"/>
    <dgm:cxn modelId="{415032BD-F5BE-4266-AFA4-3C9A0D7A1835}" srcId="{01D7FE92-DFD2-4E25-88E0-ABDDB049338E}" destId="{AA748358-5C6A-4C7F-BB05-9A3C307709EB}" srcOrd="0" destOrd="0" parTransId="{BA7C9432-E1EB-4415-BEEA-54C67673B6A1}" sibTransId="{61A4065F-DB75-41DE-ACA9-2CBDE8E6E850}"/>
    <dgm:cxn modelId="{FDA98FD5-82A1-4C45-A9CB-B2ADEEDEC11D}" srcId="{D6385BC2-C1E4-4FCB-8240-F459AF7B815D}" destId="{0B53B72B-7930-47A9-89AB-2F2C4D362AD0}" srcOrd="0" destOrd="0" parTransId="{5F7EAC70-A04C-4D66-9806-005194108A9E}" sibTransId="{80062412-DBCD-48BB-A51A-816D746DB58B}"/>
    <dgm:cxn modelId="{B4A3D6DF-B3AB-433A-8B65-F8A93E1017CF}" type="presParOf" srcId="{4616C97D-A930-499D-B62E-A47A7B607BB9}" destId="{3DEEBC43-5B9D-4DB7-A528-C289837F1CF8}" srcOrd="0" destOrd="0" presId="urn:microsoft.com/office/officeart/2005/8/layout/vList5"/>
    <dgm:cxn modelId="{022C2AE4-5B5A-4A17-942E-7B66F36B2F51}" type="presParOf" srcId="{3DEEBC43-5B9D-4DB7-A528-C289837F1CF8}" destId="{0AD06D3D-0057-44AA-9F25-868D46CCEBF4}" srcOrd="0" destOrd="0" presId="urn:microsoft.com/office/officeart/2005/8/layout/vList5"/>
    <dgm:cxn modelId="{ACD49FC1-E575-4429-9A16-187BBE7F0752}" type="presParOf" srcId="{3DEEBC43-5B9D-4DB7-A528-C289837F1CF8}" destId="{BED9AFE2-1538-444F-AAC0-8DC210C0B870}" srcOrd="1" destOrd="0" presId="urn:microsoft.com/office/officeart/2005/8/layout/vList5"/>
    <dgm:cxn modelId="{48B40147-B76F-4099-9F47-FD48690944B7}" type="presParOf" srcId="{4616C97D-A930-499D-B62E-A47A7B607BB9}" destId="{94705DA2-34EE-43A9-8D94-EBA5D019F370}" srcOrd="1" destOrd="0" presId="urn:microsoft.com/office/officeart/2005/8/layout/vList5"/>
    <dgm:cxn modelId="{DB01B3EA-DCBA-4320-B29D-96781E2A21C1}" type="presParOf" srcId="{4616C97D-A930-499D-B62E-A47A7B607BB9}" destId="{29F4B9BE-DAAD-4905-BCD9-DD6381BF08F1}" srcOrd="2" destOrd="0" presId="urn:microsoft.com/office/officeart/2005/8/layout/vList5"/>
    <dgm:cxn modelId="{FD42EDDB-BEFD-48F1-A547-FD99A01965BA}" type="presParOf" srcId="{29F4B9BE-DAAD-4905-BCD9-DD6381BF08F1}" destId="{9B84B86D-5BAD-43C0-A295-39AAFE58C552}" srcOrd="0" destOrd="0" presId="urn:microsoft.com/office/officeart/2005/8/layout/vList5"/>
    <dgm:cxn modelId="{4B16AF99-BC44-435D-A47B-3E84BE83730F}" type="presParOf" srcId="{29F4B9BE-DAAD-4905-BCD9-DD6381BF08F1}" destId="{7E90E207-39B2-4748-9851-47A087AECFC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460BCD-C8B7-4827-92EA-D9B959A5A581}"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A6CC2B27-FBC9-4FCC-BAB7-1A5DC402487C}">
      <dgm:prSet/>
      <dgm:spPr/>
      <dgm:t>
        <a:bodyPr/>
        <a:lstStyle/>
        <a:p>
          <a:r>
            <a:rPr lang="en-US"/>
            <a:t>OpenEvidence</a:t>
          </a:r>
        </a:p>
      </dgm:t>
    </dgm:pt>
    <dgm:pt modelId="{DB5D0A0E-2C33-4133-849C-7153E1BD5453}" type="parTrans" cxnId="{E7E9CC40-CD29-4B66-A4BD-047068289E72}">
      <dgm:prSet/>
      <dgm:spPr/>
      <dgm:t>
        <a:bodyPr/>
        <a:lstStyle/>
        <a:p>
          <a:endParaRPr lang="en-US"/>
        </a:p>
      </dgm:t>
    </dgm:pt>
    <dgm:pt modelId="{834964BB-D54D-4217-93D3-186F805D5F22}" type="sibTrans" cxnId="{E7E9CC40-CD29-4B66-A4BD-047068289E72}">
      <dgm:prSet/>
      <dgm:spPr/>
      <dgm:t>
        <a:bodyPr/>
        <a:lstStyle/>
        <a:p>
          <a:endParaRPr lang="en-US"/>
        </a:p>
      </dgm:t>
    </dgm:pt>
    <dgm:pt modelId="{AE03D87F-3157-4F5C-AEB4-42FEA9CE843D}">
      <dgm:prSet/>
      <dgm:spPr/>
      <dgm:t>
        <a:bodyPr/>
        <a:lstStyle/>
        <a:p>
          <a:r>
            <a:rPr lang="en-US"/>
            <a:t>ChatGPT, Claude, Gemini</a:t>
          </a:r>
        </a:p>
      </dgm:t>
    </dgm:pt>
    <dgm:pt modelId="{F5443BA3-5DCF-4AEA-A6AE-F52C317DAC1C}" type="parTrans" cxnId="{DC59591F-2D63-4B84-8636-7194E22F2D4B}">
      <dgm:prSet/>
      <dgm:spPr/>
      <dgm:t>
        <a:bodyPr/>
        <a:lstStyle/>
        <a:p>
          <a:endParaRPr lang="en-US"/>
        </a:p>
      </dgm:t>
    </dgm:pt>
    <dgm:pt modelId="{AD15C6A9-828B-476D-9E60-D5177420A6DA}" type="sibTrans" cxnId="{DC59591F-2D63-4B84-8636-7194E22F2D4B}">
      <dgm:prSet/>
      <dgm:spPr/>
      <dgm:t>
        <a:bodyPr/>
        <a:lstStyle/>
        <a:p>
          <a:endParaRPr lang="en-US"/>
        </a:p>
      </dgm:t>
    </dgm:pt>
    <dgm:pt modelId="{BC37ABCA-69CF-4DB6-8409-CE58F05379E2}">
      <dgm:prSet/>
      <dgm:spPr/>
      <dgm:t>
        <a:bodyPr/>
        <a:lstStyle/>
        <a:p>
          <a:r>
            <a:rPr lang="en-US"/>
            <a:t>NotebookLM from Google</a:t>
          </a:r>
        </a:p>
      </dgm:t>
    </dgm:pt>
    <dgm:pt modelId="{67599EB3-E859-48B6-8EED-1836FE017CAB}" type="parTrans" cxnId="{72A03D3D-3037-4C7C-9C80-AC97F410E869}">
      <dgm:prSet/>
      <dgm:spPr/>
      <dgm:t>
        <a:bodyPr/>
        <a:lstStyle/>
        <a:p>
          <a:endParaRPr lang="en-US"/>
        </a:p>
      </dgm:t>
    </dgm:pt>
    <dgm:pt modelId="{9C21D962-C601-49F0-BEA4-621302ECA3C6}" type="sibTrans" cxnId="{72A03D3D-3037-4C7C-9C80-AC97F410E869}">
      <dgm:prSet/>
      <dgm:spPr/>
      <dgm:t>
        <a:bodyPr/>
        <a:lstStyle/>
        <a:p>
          <a:endParaRPr lang="en-US"/>
        </a:p>
      </dgm:t>
    </dgm:pt>
    <dgm:pt modelId="{7CED55F8-8FE9-4DDB-8C42-FC9DC6BFFEB2}" type="pres">
      <dgm:prSet presAssocID="{F6460BCD-C8B7-4827-92EA-D9B959A5A581}" presName="hierChild1" presStyleCnt="0">
        <dgm:presLayoutVars>
          <dgm:chPref val="1"/>
          <dgm:dir/>
          <dgm:animOne val="branch"/>
          <dgm:animLvl val="lvl"/>
          <dgm:resizeHandles/>
        </dgm:presLayoutVars>
      </dgm:prSet>
      <dgm:spPr/>
    </dgm:pt>
    <dgm:pt modelId="{C7BC7A4A-6E05-4310-B4A0-047535AE47FB}" type="pres">
      <dgm:prSet presAssocID="{A6CC2B27-FBC9-4FCC-BAB7-1A5DC402487C}" presName="hierRoot1" presStyleCnt="0"/>
      <dgm:spPr/>
    </dgm:pt>
    <dgm:pt modelId="{FE2ECC00-D74F-4FF7-8AEB-9FF40C6AC833}" type="pres">
      <dgm:prSet presAssocID="{A6CC2B27-FBC9-4FCC-BAB7-1A5DC402487C}" presName="composite" presStyleCnt="0"/>
      <dgm:spPr/>
    </dgm:pt>
    <dgm:pt modelId="{A756F551-651D-4051-A6DF-2D735DA88239}" type="pres">
      <dgm:prSet presAssocID="{A6CC2B27-FBC9-4FCC-BAB7-1A5DC402487C}" presName="background" presStyleLbl="node0" presStyleIdx="0" presStyleCnt="3"/>
      <dgm:spPr/>
    </dgm:pt>
    <dgm:pt modelId="{906F4CA0-2D54-47E6-A0FD-E1E8690DFE74}" type="pres">
      <dgm:prSet presAssocID="{A6CC2B27-FBC9-4FCC-BAB7-1A5DC402487C}" presName="text" presStyleLbl="fgAcc0" presStyleIdx="0" presStyleCnt="3">
        <dgm:presLayoutVars>
          <dgm:chPref val="3"/>
        </dgm:presLayoutVars>
      </dgm:prSet>
      <dgm:spPr/>
    </dgm:pt>
    <dgm:pt modelId="{26298FCF-9CDC-4654-9B4E-6ECA173CA0AF}" type="pres">
      <dgm:prSet presAssocID="{A6CC2B27-FBC9-4FCC-BAB7-1A5DC402487C}" presName="hierChild2" presStyleCnt="0"/>
      <dgm:spPr/>
    </dgm:pt>
    <dgm:pt modelId="{534F39E0-46E2-4A18-B034-4CF7173EF681}" type="pres">
      <dgm:prSet presAssocID="{AE03D87F-3157-4F5C-AEB4-42FEA9CE843D}" presName="hierRoot1" presStyleCnt="0"/>
      <dgm:spPr/>
    </dgm:pt>
    <dgm:pt modelId="{783AB8DE-ED26-4896-A019-03A11533F92F}" type="pres">
      <dgm:prSet presAssocID="{AE03D87F-3157-4F5C-AEB4-42FEA9CE843D}" presName="composite" presStyleCnt="0"/>
      <dgm:spPr/>
    </dgm:pt>
    <dgm:pt modelId="{F59B04F1-CE37-453F-AEC2-3D40C85B0334}" type="pres">
      <dgm:prSet presAssocID="{AE03D87F-3157-4F5C-AEB4-42FEA9CE843D}" presName="background" presStyleLbl="node0" presStyleIdx="1" presStyleCnt="3"/>
      <dgm:spPr/>
    </dgm:pt>
    <dgm:pt modelId="{EF2BFD20-1C7A-4903-A9FD-8137BFBC8321}" type="pres">
      <dgm:prSet presAssocID="{AE03D87F-3157-4F5C-AEB4-42FEA9CE843D}" presName="text" presStyleLbl="fgAcc0" presStyleIdx="1" presStyleCnt="3">
        <dgm:presLayoutVars>
          <dgm:chPref val="3"/>
        </dgm:presLayoutVars>
      </dgm:prSet>
      <dgm:spPr/>
    </dgm:pt>
    <dgm:pt modelId="{36011333-B100-4CF1-8EEB-87ED396D13CD}" type="pres">
      <dgm:prSet presAssocID="{AE03D87F-3157-4F5C-AEB4-42FEA9CE843D}" presName="hierChild2" presStyleCnt="0"/>
      <dgm:spPr/>
    </dgm:pt>
    <dgm:pt modelId="{78CB7F27-E355-4DA6-8CF0-93F930EDFE22}" type="pres">
      <dgm:prSet presAssocID="{BC37ABCA-69CF-4DB6-8409-CE58F05379E2}" presName="hierRoot1" presStyleCnt="0"/>
      <dgm:spPr/>
    </dgm:pt>
    <dgm:pt modelId="{0A7B96BF-0C06-4CD1-B57E-B7B74F499A21}" type="pres">
      <dgm:prSet presAssocID="{BC37ABCA-69CF-4DB6-8409-CE58F05379E2}" presName="composite" presStyleCnt="0"/>
      <dgm:spPr/>
    </dgm:pt>
    <dgm:pt modelId="{5839BC9E-C45A-41CB-8DD0-99493B67A791}" type="pres">
      <dgm:prSet presAssocID="{BC37ABCA-69CF-4DB6-8409-CE58F05379E2}" presName="background" presStyleLbl="node0" presStyleIdx="2" presStyleCnt="3"/>
      <dgm:spPr/>
    </dgm:pt>
    <dgm:pt modelId="{B7C4D3D5-0B19-4884-998C-BAC655AE7633}" type="pres">
      <dgm:prSet presAssocID="{BC37ABCA-69CF-4DB6-8409-CE58F05379E2}" presName="text" presStyleLbl="fgAcc0" presStyleIdx="2" presStyleCnt="3">
        <dgm:presLayoutVars>
          <dgm:chPref val="3"/>
        </dgm:presLayoutVars>
      </dgm:prSet>
      <dgm:spPr/>
    </dgm:pt>
    <dgm:pt modelId="{034B73E2-BE6D-4280-8A8A-C3CC00881AA8}" type="pres">
      <dgm:prSet presAssocID="{BC37ABCA-69CF-4DB6-8409-CE58F05379E2}" presName="hierChild2" presStyleCnt="0"/>
      <dgm:spPr/>
    </dgm:pt>
  </dgm:ptLst>
  <dgm:cxnLst>
    <dgm:cxn modelId="{F39E5E03-13A4-4C50-AACE-4D75A4A8B9F3}" type="presOf" srcId="{AE03D87F-3157-4F5C-AEB4-42FEA9CE843D}" destId="{EF2BFD20-1C7A-4903-A9FD-8137BFBC8321}" srcOrd="0" destOrd="0" presId="urn:microsoft.com/office/officeart/2005/8/layout/hierarchy1"/>
    <dgm:cxn modelId="{DC59591F-2D63-4B84-8636-7194E22F2D4B}" srcId="{F6460BCD-C8B7-4827-92EA-D9B959A5A581}" destId="{AE03D87F-3157-4F5C-AEB4-42FEA9CE843D}" srcOrd="1" destOrd="0" parTransId="{F5443BA3-5DCF-4AEA-A6AE-F52C317DAC1C}" sibTransId="{AD15C6A9-828B-476D-9E60-D5177420A6DA}"/>
    <dgm:cxn modelId="{72A03D3D-3037-4C7C-9C80-AC97F410E869}" srcId="{F6460BCD-C8B7-4827-92EA-D9B959A5A581}" destId="{BC37ABCA-69CF-4DB6-8409-CE58F05379E2}" srcOrd="2" destOrd="0" parTransId="{67599EB3-E859-48B6-8EED-1836FE017CAB}" sibTransId="{9C21D962-C601-49F0-BEA4-621302ECA3C6}"/>
    <dgm:cxn modelId="{DBAC763F-A5AF-4A00-8BE3-880B7896325F}" type="presOf" srcId="{F6460BCD-C8B7-4827-92EA-D9B959A5A581}" destId="{7CED55F8-8FE9-4DDB-8C42-FC9DC6BFFEB2}" srcOrd="0" destOrd="0" presId="urn:microsoft.com/office/officeart/2005/8/layout/hierarchy1"/>
    <dgm:cxn modelId="{E7E9CC40-CD29-4B66-A4BD-047068289E72}" srcId="{F6460BCD-C8B7-4827-92EA-D9B959A5A581}" destId="{A6CC2B27-FBC9-4FCC-BAB7-1A5DC402487C}" srcOrd="0" destOrd="0" parTransId="{DB5D0A0E-2C33-4133-849C-7153E1BD5453}" sibTransId="{834964BB-D54D-4217-93D3-186F805D5F22}"/>
    <dgm:cxn modelId="{2554E59A-CEC5-410D-9EEA-AE4E80B0144F}" type="presOf" srcId="{A6CC2B27-FBC9-4FCC-BAB7-1A5DC402487C}" destId="{906F4CA0-2D54-47E6-A0FD-E1E8690DFE74}" srcOrd="0" destOrd="0" presId="urn:microsoft.com/office/officeart/2005/8/layout/hierarchy1"/>
    <dgm:cxn modelId="{F14441B7-4450-43B3-918F-B80BCD9757E5}" type="presOf" srcId="{BC37ABCA-69CF-4DB6-8409-CE58F05379E2}" destId="{B7C4D3D5-0B19-4884-998C-BAC655AE7633}" srcOrd="0" destOrd="0" presId="urn:microsoft.com/office/officeart/2005/8/layout/hierarchy1"/>
    <dgm:cxn modelId="{85624664-89C9-4108-9B13-32A20D177DCA}" type="presParOf" srcId="{7CED55F8-8FE9-4DDB-8C42-FC9DC6BFFEB2}" destId="{C7BC7A4A-6E05-4310-B4A0-047535AE47FB}" srcOrd="0" destOrd="0" presId="urn:microsoft.com/office/officeart/2005/8/layout/hierarchy1"/>
    <dgm:cxn modelId="{8C26DA4F-69A6-48ED-9803-53C9FE35A492}" type="presParOf" srcId="{C7BC7A4A-6E05-4310-B4A0-047535AE47FB}" destId="{FE2ECC00-D74F-4FF7-8AEB-9FF40C6AC833}" srcOrd="0" destOrd="0" presId="urn:microsoft.com/office/officeart/2005/8/layout/hierarchy1"/>
    <dgm:cxn modelId="{D4A3DDCD-95CC-45CB-897A-76A49DFE25FA}" type="presParOf" srcId="{FE2ECC00-D74F-4FF7-8AEB-9FF40C6AC833}" destId="{A756F551-651D-4051-A6DF-2D735DA88239}" srcOrd="0" destOrd="0" presId="urn:microsoft.com/office/officeart/2005/8/layout/hierarchy1"/>
    <dgm:cxn modelId="{922E5CE1-206F-4994-B249-171588E96F09}" type="presParOf" srcId="{FE2ECC00-D74F-4FF7-8AEB-9FF40C6AC833}" destId="{906F4CA0-2D54-47E6-A0FD-E1E8690DFE74}" srcOrd="1" destOrd="0" presId="urn:microsoft.com/office/officeart/2005/8/layout/hierarchy1"/>
    <dgm:cxn modelId="{B504F897-2F14-4284-B97A-007A0A2EDB10}" type="presParOf" srcId="{C7BC7A4A-6E05-4310-B4A0-047535AE47FB}" destId="{26298FCF-9CDC-4654-9B4E-6ECA173CA0AF}" srcOrd="1" destOrd="0" presId="urn:microsoft.com/office/officeart/2005/8/layout/hierarchy1"/>
    <dgm:cxn modelId="{BBC9DCFB-BBF0-42C3-BA00-174D8DE082C2}" type="presParOf" srcId="{7CED55F8-8FE9-4DDB-8C42-FC9DC6BFFEB2}" destId="{534F39E0-46E2-4A18-B034-4CF7173EF681}" srcOrd="1" destOrd="0" presId="urn:microsoft.com/office/officeart/2005/8/layout/hierarchy1"/>
    <dgm:cxn modelId="{52966BE9-29A6-45BF-AD77-9AC973117C67}" type="presParOf" srcId="{534F39E0-46E2-4A18-B034-4CF7173EF681}" destId="{783AB8DE-ED26-4896-A019-03A11533F92F}" srcOrd="0" destOrd="0" presId="urn:microsoft.com/office/officeart/2005/8/layout/hierarchy1"/>
    <dgm:cxn modelId="{DABF045B-15E9-419D-86B7-005771D7513D}" type="presParOf" srcId="{783AB8DE-ED26-4896-A019-03A11533F92F}" destId="{F59B04F1-CE37-453F-AEC2-3D40C85B0334}" srcOrd="0" destOrd="0" presId="urn:microsoft.com/office/officeart/2005/8/layout/hierarchy1"/>
    <dgm:cxn modelId="{1D50BDB0-10A0-4A02-AD8C-9D36E9253100}" type="presParOf" srcId="{783AB8DE-ED26-4896-A019-03A11533F92F}" destId="{EF2BFD20-1C7A-4903-A9FD-8137BFBC8321}" srcOrd="1" destOrd="0" presId="urn:microsoft.com/office/officeart/2005/8/layout/hierarchy1"/>
    <dgm:cxn modelId="{8B144ECC-B063-498D-9E4C-04D58C48ED73}" type="presParOf" srcId="{534F39E0-46E2-4A18-B034-4CF7173EF681}" destId="{36011333-B100-4CF1-8EEB-87ED396D13CD}" srcOrd="1" destOrd="0" presId="urn:microsoft.com/office/officeart/2005/8/layout/hierarchy1"/>
    <dgm:cxn modelId="{05A38BCF-54F6-4EEC-AEFB-B116EE9F0727}" type="presParOf" srcId="{7CED55F8-8FE9-4DDB-8C42-FC9DC6BFFEB2}" destId="{78CB7F27-E355-4DA6-8CF0-93F930EDFE22}" srcOrd="2" destOrd="0" presId="urn:microsoft.com/office/officeart/2005/8/layout/hierarchy1"/>
    <dgm:cxn modelId="{7820F3E7-86E6-475D-B9E5-E429693E1EC7}" type="presParOf" srcId="{78CB7F27-E355-4DA6-8CF0-93F930EDFE22}" destId="{0A7B96BF-0C06-4CD1-B57E-B7B74F499A21}" srcOrd="0" destOrd="0" presId="urn:microsoft.com/office/officeart/2005/8/layout/hierarchy1"/>
    <dgm:cxn modelId="{189008BC-AB2B-4338-ADCD-BF606EE4CFEC}" type="presParOf" srcId="{0A7B96BF-0C06-4CD1-B57E-B7B74F499A21}" destId="{5839BC9E-C45A-41CB-8DD0-99493B67A791}" srcOrd="0" destOrd="0" presId="urn:microsoft.com/office/officeart/2005/8/layout/hierarchy1"/>
    <dgm:cxn modelId="{D6664908-E452-4EBC-B02A-458126B82E0F}" type="presParOf" srcId="{0A7B96BF-0C06-4CD1-B57E-B7B74F499A21}" destId="{B7C4D3D5-0B19-4884-998C-BAC655AE7633}" srcOrd="1" destOrd="0" presId="urn:microsoft.com/office/officeart/2005/8/layout/hierarchy1"/>
    <dgm:cxn modelId="{314CA28E-C5EA-4732-9842-C26EA0624BF8}" type="presParOf" srcId="{78CB7F27-E355-4DA6-8CF0-93F930EDFE22}" destId="{034B73E2-BE6D-4280-8A8A-C3CC00881AA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9AFE2-1538-444F-AAC0-8DC210C0B870}">
      <dsp:nvSpPr>
        <dsp:cNvPr id="0" name=""/>
        <dsp:cNvSpPr/>
      </dsp:nvSpPr>
      <dsp:spPr>
        <a:xfrm rot="5400000">
          <a:off x="6925538" y="-2597286"/>
          <a:ext cx="1698041" cy="7317232"/>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None/>
          </a:pPr>
          <a:r>
            <a:rPr lang="en-US" sz="3100" kern="1200" dirty="0"/>
            <a:t>	The patient stopped clopidogrel before surgery because it was causing bleeding.</a:t>
          </a:r>
        </a:p>
      </dsp:txBody>
      <dsp:txXfrm rot="-5400000">
        <a:off x="4115943" y="295201"/>
        <a:ext cx="7234340" cy="1532257"/>
      </dsp:txXfrm>
    </dsp:sp>
    <dsp:sp modelId="{0AD06D3D-0057-44AA-9F25-868D46CCEBF4}">
      <dsp:nvSpPr>
        <dsp:cNvPr id="0" name=""/>
        <dsp:cNvSpPr/>
      </dsp:nvSpPr>
      <dsp:spPr>
        <a:xfrm>
          <a:off x="0" y="53"/>
          <a:ext cx="4115943"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Created for language translation to solve the long range dependency problem. </a:t>
          </a:r>
        </a:p>
      </dsp:txBody>
      <dsp:txXfrm>
        <a:off x="103614" y="103667"/>
        <a:ext cx="3908715" cy="1915324"/>
      </dsp:txXfrm>
    </dsp:sp>
    <dsp:sp modelId="{7E90E207-39B2-4748-9851-47A087AECFC9}">
      <dsp:nvSpPr>
        <dsp:cNvPr id="0" name=""/>
        <dsp:cNvSpPr/>
      </dsp:nvSpPr>
      <dsp:spPr>
        <a:xfrm rot="5400000">
          <a:off x="6925538" y="-368607"/>
          <a:ext cx="1698041" cy="7317232"/>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a:t>The EKG lead was placed on the chest.</a:t>
          </a:r>
        </a:p>
        <a:p>
          <a:pPr marL="285750" lvl="1" indent="-285750" algn="l" defTabSz="1377950">
            <a:lnSpc>
              <a:spcPct val="90000"/>
            </a:lnSpc>
            <a:spcBef>
              <a:spcPct val="0"/>
            </a:spcBef>
            <a:spcAft>
              <a:spcPct val="15000"/>
            </a:spcAft>
            <a:buChar char="•"/>
          </a:pPr>
          <a:r>
            <a:rPr lang="en-US" sz="3100" kern="1200"/>
            <a:t>Exposure to lead can cause poisoning.</a:t>
          </a:r>
        </a:p>
      </dsp:txBody>
      <dsp:txXfrm rot="-5400000">
        <a:off x="4115943" y="2523880"/>
        <a:ext cx="7234340" cy="1532257"/>
      </dsp:txXfrm>
    </dsp:sp>
    <dsp:sp modelId="{9B84B86D-5BAD-43C0-A295-39AAFE58C552}">
      <dsp:nvSpPr>
        <dsp:cNvPr id="0" name=""/>
        <dsp:cNvSpPr/>
      </dsp:nvSpPr>
      <dsp:spPr>
        <a:xfrm>
          <a:off x="0" y="2228732"/>
          <a:ext cx="4115943"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Also allowed for the disambiguation of word with same spelling but different meaning(polysemy).</a:t>
          </a:r>
        </a:p>
      </dsp:txBody>
      <dsp:txXfrm>
        <a:off x="103614" y="2332346"/>
        <a:ext cx="3908715" cy="1915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6F551-651D-4051-A6DF-2D735DA88239}">
      <dsp:nvSpPr>
        <dsp:cNvPr id="0" name=""/>
        <dsp:cNvSpPr/>
      </dsp:nvSpPr>
      <dsp:spPr>
        <a:xfrm>
          <a:off x="0" y="524133"/>
          <a:ext cx="2918936" cy="185352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F4CA0-2D54-47E6-A0FD-E1E8690DFE74}">
      <dsp:nvSpPr>
        <dsp:cNvPr id="0" name=""/>
        <dsp:cNvSpPr/>
      </dsp:nvSpPr>
      <dsp:spPr>
        <a:xfrm>
          <a:off x="324326" y="832243"/>
          <a:ext cx="2918936" cy="185352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OpenEvidence</a:t>
          </a:r>
        </a:p>
      </dsp:txBody>
      <dsp:txXfrm>
        <a:off x="378614" y="886531"/>
        <a:ext cx="2810360" cy="1744948"/>
      </dsp:txXfrm>
    </dsp:sp>
    <dsp:sp modelId="{F59B04F1-CE37-453F-AEC2-3D40C85B0334}">
      <dsp:nvSpPr>
        <dsp:cNvPr id="0" name=""/>
        <dsp:cNvSpPr/>
      </dsp:nvSpPr>
      <dsp:spPr>
        <a:xfrm>
          <a:off x="3567588" y="524133"/>
          <a:ext cx="2918936" cy="185352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2BFD20-1C7A-4903-A9FD-8137BFBC8321}">
      <dsp:nvSpPr>
        <dsp:cNvPr id="0" name=""/>
        <dsp:cNvSpPr/>
      </dsp:nvSpPr>
      <dsp:spPr>
        <a:xfrm>
          <a:off x="3891915" y="832243"/>
          <a:ext cx="2918936" cy="185352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ChatGPT, Claude, Gemini</a:t>
          </a:r>
        </a:p>
      </dsp:txBody>
      <dsp:txXfrm>
        <a:off x="3946203" y="886531"/>
        <a:ext cx="2810360" cy="1744948"/>
      </dsp:txXfrm>
    </dsp:sp>
    <dsp:sp modelId="{5839BC9E-C45A-41CB-8DD0-99493B67A791}">
      <dsp:nvSpPr>
        <dsp:cNvPr id="0" name=""/>
        <dsp:cNvSpPr/>
      </dsp:nvSpPr>
      <dsp:spPr>
        <a:xfrm>
          <a:off x="7135177" y="524133"/>
          <a:ext cx="2918936" cy="185352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C4D3D5-0B19-4884-998C-BAC655AE7633}">
      <dsp:nvSpPr>
        <dsp:cNvPr id="0" name=""/>
        <dsp:cNvSpPr/>
      </dsp:nvSpPr>
      <dsp:spPr>
        <a:xfrm>
          <a:off x="7459503" y="832243"/>
          <a:ext cx="2918936" cy="185352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NotebookLM from Google</a:t>
          </a:r>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2BE7D6-9952-DB4C-8720-14481F9291A9}"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C7C0A-67B6-154C-BA8E-7DE355D1D2FF}" type="slidenum">
              <a:rPr lang="en-US" smtClean="0"/>
              <a:t>‹#›</a:t>
            </a:fld>
            <a:endParaRPr lang="en-US"/>
          </a:p>
        </p:txBody>
      </p:sp>
    </p:spTree>
    <p:extLst>
      <p:ext uri="{BB962C8B-B14F-4D97-AF65-F5344CB8AC3E}">
        <p14:creationId xmlns:p14="http://schemas.microsoft.com/office/powerpoint/2010/main" val="100343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mc.ncbi.nlm.nih.gov/articles/PMC8218233/"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2</a:t>
            </a:fld>
            <a:endParaRPr lang="en-US"/>
          </a:p>
        </p:txBody>
      </p:sp>
    </p:spTree>
    <p:extLst>
      <p:ext uri="{BB962C8B-B14F-4D97-AF65-F5344CB8AC3E}">
        <p14:creationId xmlns:p14="http://schemas.microsoft.com/office/powerpoint/2010/main" val="4166712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13</a:t>
            </a:fld>
            <a:endParaRPr lang="en-US"/>
          </a:p>
        </p:txBody>
      </p:sp>
    </p:spTree>
    <p:extLst>
      <p:ext uri="{BB962C8B-B14F-4D97-AF65-F5344CB8AC3E}">
        <p14:creationId xmlns:p14="http://schemas.microsoft.com/office/powerpoint/2010/main" val="2781226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in Medicine has been around </a:t>
            </a:r>
            <a:r>
              <a:rPr lang="en-US" dirty="0" err="1"/>
              <a:t>sinced</a:t>
            </a:r>
            <a:r>
              <a:rPr lang="en-US" dirty="0"/>
              <a:t> the 1960s.</a:t>
            </a:r>
          </a:p>
          <a:p>
            <a:endParaRPr lang="en-US" dirty="0"/>
          </a:p>
          <a:p>
            <a:r>
              <a:rPr lang="en-US" dirty="0"/>
              <a:t>Initially there were rule based expert systems, that encoded expert knowledge to generate antibiotic recommendations MYCIN or differential diagnosis recommendations.</a:t>
            </a:r>
          </a:p>
          <a:p>
            <a:endParaRPr lang="en-US" dirty="0"/>
          </a:p>
          <a:p>
            <a:r>
              <a:rPr lang="en-US" dirty="0"/>
              <a:t>However, subsequent techniques focused on machine learning and now deep learning to solve clinical problems.</a:t>
            </a:r>
          </a:p>
        </p:txBody>
      </p:sp>
      <p:sp>
        <p:nvSpPr>
          <p:cNvPr id="4" name="Slide Number Placeholder 3"/>
          <p:cNvSpPr>
            <a:spLocks noGrp="1"/>
          </p:cNvSpPr>
          <p:nvPr>
            <p:ph type="sldNum" sz="quarter" idx="5"/>
          </p:nvPr>
        </p:nvSpPr>
        <p:spPr/>
        <p:txBody>
          <a:bodyPr/>
          <a:lstStyle/>
          <a:p>
            <a:fld id="{3FFC7C0A-67B6-154C-BA8E-7DE355D1D2FF}" type="slidenum">
              <a:rPr lang="en-US" smtClean="0"/>
              <a:t>14</a:t>
            </a:fld>
            <a:endParaRPr lang="en-US"/>
          </a:p>
        </p:txBody>
      </p:sp>
    </p:spTree>
    <p:extLst>
      <p:ext uri="{BB962C8B-B14F-4D97-AF65-F5344CB8AC3E}">
        <p14:creationId xmlns:p14="http://schemas.microsoft.com/office/powerpoint/2010/main" val="5508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medicine, there are two main techniques that have been popular over the last 30 years.  Machine learning and now more recently deep learning.</a:t>
            </a:r>
          </a:p>
        </p:txBody>
      </p:sp>
      <p:sp>
        <p:nvSpPr>
          <p:cNvPr id="4" name="Slide Number Placeholder 3"/>
          <p:cNvSpPr>
            <a:spLocks noGrp="1"/>
          </p:cNvSpPr>
          <p:nvPr>
            <p:ph type="sldNum" sz="quarter" idx="5"/>
          </p:nvPr>
        </p:nvSpPr>
        <p:spPr/>
        <p:txBody>
          <a:bodyPr/>
          <a:lstStyle/>
          <a:p>
            <a:fld id="{3FFC7C0A-67B6-154C-BA8E-7DE355D1D2FF}" type="slidenum">
              <a:rPr lang="en-US" smtClean="0"/>
              <a:t>15</a:t>
            </a:fld>
            <a:endParaRPr lang="en-US"/>
          </a:p>
        </p:txBody>
      </p:sp>
    </p:spTree>
    <p:extLst>
      <p:ext uri="{BB962C8B-B14F-4D97-AF65-F5344CB8AC3E}">
        <p14:creationId xmlns:p14="http://schemas.microsoft.com/office/powerpoint/2010/main" val="417882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Demographics</a:t>
            </a:r>
            <a:r>
              <a:rPr lang="en-US" dirty="0"/>
              <a:t> — age, sex, race/ethnicity. These are static and available at admission.</a:t>
            </a:r>
          </a:p>
          <a:p>
            <a:r>
              <a:rPr lang="en-US" b="1" dirty="0"/>
              <a:t>Vital signs</a:t>
            </a:r>
            <a:r>
              <a:rPr lang="en-US" dirty="0"/>
              <a:t> — things like heart rate, blood pressure, temperature, respiratory rate, oxygen saturation. These update frequently and are classic early indicators of physiological stress.</a:t>
            </a:r>
          </a:p>
          <a:p>
            <a:r>
              <a:rPr lang="en-US" b="1" dirty="0"/>
              <a:t>Laboratory values</a:t>
            </a:r>
            <a:r>
              <a:rPr lang="en-US" dirty="0"/>
              <a:t> — white blood cell count, lactate, creatinine, bilirubin, platelet count, blood glucose, and likely others. These are where much of the predictive power (and the data leakage problem) lives — because labs are often ordered </a:t>
            </a:r>
            <a:r>
              <a:rPr lang="en-US" i="1" dirty="0"/>
              <a:t>because</a:t>
            </a:r>
            <a:r>
              <a:rPr lang="en-US" dirty="0"/>
              <a:t> the clinician is already worried.</a:t>
            </a:r>
          </a:p>
          <a:p>
            <a:r>
              <a:rPr lang="en-US" b="1" dirty="0"/>
              <a:t>Comorbidities</a:t>
            </a:r>
            <a:r>
              <a:rPr lang="en-US" dirty="0"/>
              <a:t> — pre-existing conditions from the patient's problem list or prior diagnoses (e.g., diabetes, immunosuppression, chronic kidney disease, cancer). </a:t>
            </a:r>
            <a:r>
              <a:rPr lang="en-US"/>
              <a:t>These represent baseline risk.</a:t>
            </a:r>
          </a:p>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16</a:t>
            </a:fld>
            <a:endParaRPr lang="en-US"/>
          </a:p>
        </p:txBody>
      </p:sp>
    </p:spTree>
    <p:extLst>
      <p:ext uri="{BB962C8B-B14F-4D97-AF65-F5344CB8AC3E}">
        <p14:creationId xmlns:p14="http://schemas.microsoft.com/office/powerpoint/2010/main" val="2084701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point is important because a)  makes the system a black box.  B)  Without</a:t>
            </a:r>
          </a:p>
        </p:txBody>
      </p:sp>
      <p:sp>
        <p:nvSpPr>
          <p:cNvPr id="4" name="Slide Number Placeholder 3"/>
          <p:cNvSpPr>
            <a:spLocks noGrp="1"/>
          </p:cNvSpPr>
          <p:nvPr>
            <p:ph type="sldNum" sz="quarter" idx="5"/>
          </p:nvPr>
        </p:nvSpPr>
        <p:spPr/>
        <p:txBody>
          <a:bodyPr/>
          <a:lstStyle/>
          <a:p>
            <a:fld id="{3FFC7C0A-67B6-154C-BA8E-7DE355D1D2FF}" type="slidenum">
              <a:rPr lang="en-US" smtClean="0"/>
              <a:t>18</a:t>
            </a:fld>
            <a:endParaRPr lang="en-US"/>
          </a:p>
        </p:txBody>
      </p:sp>
    </p:spTree>
    <p:extLst>
      <p:ext uri="{BB962C8B-B14F-4D97-AF65-F5344CB8AC3E}">
        <p14:creationId xmlns:p14="http://schemas.microsoft.com/office/powerpoint/2010/main" val="402101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Advantages</a:t>
            </a:r>
          </a:p>
          <a:p>
            <a:r>
              <a:rPr lang="en-US" b="1" dirty="0"/>
              <a:t>Eliminates manual feature engineering</a:t>
            </a:r>
            <a:endParaRPr lang="en-US" dirty="0"/>
          </a:p>
          <a:p>
            <a:pPr lvl="1"/>
            <a:r>
              <a:rPr lang="en-US" dirty="0"/>
              <a:t>Traditional ML requires domain experts to design features (e.g., EEG frequency bands, imaging texture metrics).</a:t>
            </a:r>
          </a:p>
          <a:p>
            <a:pPr lvl="1"/>
            <a:r>
              <a:rPr lang="en-US" dirty="0"/>
              <a:t>Deep learning can learn directly from raw data (pixels, waveforms, text), reducing bias from human assumptions.</a:t>
            </a:r>
          </a:p>
          <a:p>
            <a:r>
              <a:rPr lang="en-US" b="1" dirty="0"/>
              <a:t>Captures complex, non-linear patterns</a:t>
            </a:r>
            <a:endParaRPr lang="en-US" dirty="0"/>
          </a:p>
          <a:p>
            <a:pPr lvl="1"/>
            <a:r>
              <a:rPr lang="en-US" dirty="0"/>
              <a:t>Networks can learn subtle hierarchical features (edges → shapes → objects in vision; phonemes → words → meaning in language) that humans may miss.</a:t>
            </a:r>
          </a:p>
          <a:p>
            <a:pPr lvl="1"/>
            <a:r>
              <a:rPr lang="en-US" dirty="0"/>
              <a:t>This often results in higher accuracy on complex tasks (e.g., seizure detection from EEG).</a:t>
            </a:r>
          </a:p>
          <a:p>
            <a:r>
              <a:rPr lang="en-US" b="1" dirty="0"/>
              <a:t>Generalizability across domains</a:t>
            </a:r>
            <a:endParaRPr lang="en-US" dirty="0"/>
          </a:p>
          <a:p>
            <a:pPr lvl="1"/>
            <a:r>
              <a:rPr lang="en-US" dirty="0"/>
              <a:t>Learned representations can sometimes transfer across tasks (e.g., pre-trained imaging models adapted to medical images with limited retraining).</a:t>
            </a:r>
          </a:p>
          <a:p>
            <a:r>
              <a:rPr lang="en-US" b="1" dirty="0"/>
              <a:t>Scalability with data</a:t>
            </a:r>
            <a:endParaRPr lang="en-US" dirty="0"/>
          </a:p>
          <a:p>
            <a:pPr lvl="1"/>
            <a:r>
              <a:rPr lang="en-US" dirty="0"/>
              <a:t>The model improves as more data are provided, without the need to redesign features.</a:t>
            </a:r>
          </a:p>
          <a:p>
            <a:br>
              <a:rPr lang="en-US" dirty="0"/>
            </a:br>
            <a:endParaRPr lang="en-US" dirty="0"/>
          </a:p>
          <a:p>
            <a:r>
              <a:rPr lang="en-US" b="1" dirty="0"/>
              <a:t>Problems / Challenges</a:t>
            </a:r>
          </a:p>
          <a:p>
            <a:r>
              <a:rPr lang="en-US" b="1" dirty="0"/>
              <a:t>Data-hungry</a:t>
            </a:r>
            <a:endParaRPr lang="en-US" dirty="0"/>
          </a:p>
          <a:p>
            <a:pPr lvl="1"/>
            <a:r>
              <a:rPr lang="en-US" dirty="0"/>
              <a:t>Automatic feature learning requires large, diverse datasets.</a:t>
            </a:r>
          </a:p>
          <a:p>
            <a:pPr lvl="1"/>
            <a:r>
              <a:rPr lang="en-US" dirty="0"/>
              <a:t>In medicine, annotated data are scarce, costly, and subject to privacy restrictions.</a:t>
            </a:r>
          </a:p>
          <a:p>
            <a:r>
              <a:rPr lang="en-US" b="1" dirty="0"/>
              <a:t>Black-box representations</a:t>
            </a:r>
            <a:endParaRPr lang="en-US" dirty="0"/>
          </a:p>
          <a:p>
            <a:pPr lvl="1"/>
            <a:r>
              <a:rPr lang="en-US" dirty="0"/>
              <a:t>The learned features are often uninterpretable, making it difficult to know </a:t>
            </a:r>
            <a:r>
              <a:rPr lang="en-US" i="1" dirty="0"/>
              <a:t>what</a:t>
            </a:r>
            <a:r>
              <a:rPr lang="en-US" dirty="0"/>
              <a:t> the network is using to make decisions.</a:t>
            </a:r>
          </a:p>
          <a:p>
            <a:pPr lvl="1"/>
            <a:r>
              <a:rPr lang="en-US" dirty="0"/>
              <a:t>This is problematic in clinical domains that demand explainability.</a:t>
            </a:r>
          </a:p>
          <a:p>
            <a:r>
              <a:rPr lang="en-US" b="1" dirty="0"/>
              <a:t>Overfitting risk</a:t>
            </a:r>
            <a:endParaRPr lang="en-US" dirty="0"/>
          </a:p>
          <a:p>
            <a:pPr lvl="1"/>
            <a:r>
              <a:rPr lang="en-US" dirty="0"/>
              <a:t>If the dataset is small or biased, the model may learn spurious patterns (e.g., hospital-specific artifacts instead of disease signals).</a:t>
            </a:r>
          </a:p>
          <a:p>
            <a:r>
              <a:rPr lang="en-US" b="1" dirty="0"/>
              <a:t>Computational cost</a:t>
            </a:r>
            <a:endParaRPr lang="en-US" dirty="0"/>
          </a:p>
          <a:p>
            <a:pPr lvl="1"/>
            <a:r>
              <a:rPr lang="en-US" dirty="0"/>
              <a:t>Training models that discover features requires far more compute than using fixed, simple features with traditional ML.</a:t>
            </a:r>
          </a:p>
          <a:p>
            <a:r>
              <a:rPr lang="en-US" b="1" dirty="0"/>
              <a:t>Loss of domain control</a:t>
            </a:r>
            <a:endParaRPr lang="en-US" dirty="0"/>
          </a:p>
          <a:p>
            <a:pPr lvl="1"/>
            <a:r>
              <a:rPr lang="en-US" dirty="0"/>
              <a:t>In some cases, domain knowledge features (e.g., heart rate variability measures, neurophysiological biomarkers) can outperform learned ones, especially when data are limited.</a:t>
            </a:r>
          </a:p>
          <a:p>
            <a:pPr lvl="1"/>
            <a:r>
              <a:rPr lang="en-US" dirty="0"/>
              <a:t>Deep learning may ignore or underweight these unless explicitly integrated.</a:t>
            </a:r>
          </a:p>
          <a:p>
            <a:br>
              <a:rPr lang="en-US" dirty="0"/>
            </a:br>
            <a:endParaRPr lang="en-US" dirty="0"/>
          </a:p>
          <a:p>
            <a:r>
              <a:rPr lang="en-US" dirty="0"/>
              <a:t>✅ </a:t>
            </a:r>
            <a:r>
              <a:rPr lang="en-US" b="1" dirty="0"/>
              <a:t>In short</a:t>
            </a:r>
            <a:r>
              <a:rPr lang="en-US" dirty="0"/>
              <a:t>:</a:t>
            </a:r>
          </a:p>
          <a:p>
            <a:r>
              <a:rPr lang="en-US" b="1" dirty="0"/>
              <a:t>Advantage</a:t>
            </a:r>
            <a:r>
              <a:rPr lang="en-US" dirty="0"/>
              <a:t> → less reliance on human assumptions, better capture of complex patterns, scalability.</a:t>
            </a:r>
          </a:p>
          <a:p>
            <a:r>
              <a:rPr lang="en-US" b="1" dirty="0"/>
              <a:t>Problem</a:t>
            </a:r>
            <a:r>
              <a:rPr lang="en-US" dirty="0"/>
              <a:t> → needs huge datasets, is hard to interpret, and risks learning irrelevant or biased features.</a:t>
            </a:r>
          </a:p>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20</a:t>
            </a:fld>
            <a:endParaRPr lang="en-US"/>
          </a:p>
        </p:txBody>
      </p:sp>
    </p:spTree>
    <p:extLst>
      <p:ext uri="{BB962C8B-B14F-4D97-AF65-F5344CB8AC3E}">
        <p14:creationId xmlns:p14="http://schemas.microsoft.com/office/powerpoint/2010/main" val="3976025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3D7D-2E2E-D56A-578E-F80FDAAB4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78A10-063F-3091-B2CB-6673295CF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B3770-98EF-778A-0819-43EBD15C87E5}"/>
              </a:ext>
            </a:extLst>
          </p:cNvPr>
          <p:cNvSpPr>
            <a:spLocks noGrp="1"/>
          </p:cNvSpPr>
          <p:nvPr>
            <p:ph type="body" idx="1"/>
          </p:nvPr>
        </p:nvSpPr>
        <p:spPr/>
        <p:txBody>
          <a:bodyPr/>
          <a:lstStyle/>
          <a:p>
            <a:r>
              <a:rPr lang="en-US" dirty="0"/>
              <a:t>MYCIN encoded </a:t>
            </a:r>
            <a:r>
              <a:rPr lang="en-US" b="1" dirty="0"/>
              <a:t>clinical heuristic knowledge</a:t>
            </a:r>
            <a:r>
              <a:rPr lang="en-US" dirty="0"/>
              <a:t> as </a:t>
            </a:r>
            <a:r>
              <a:rPr lang="en-US" b="1" dirty="0"/>
              <a:t>IF–THEN production rules with certainty factors</a:t>
            </a:r>
            <a:r>
              <a:rPr lang="en-US" dirty="0"/>
              <a:t>, mainly around infectious diseases and antibiotic therapy.</a:t>
            </a:r>
          </a:p>
          <a:p>
            <a:endParaRPr lang="en-US" dirty="0"/>
          </a:p>
          <a:p>
            <a:r>
              <a:rPr lang="en-US" dirty="0"/>
              <a:t>Used encoded knowledge from experts </a:t>
            </a:r>
          </a:p>
          <a:p>
            <a:r>
              <a:rPr lang="en-US" dirty="0"/>
              <a:t>IF  </a:t>
            </a:r>
          </a:p>
          <a:p>
            <a:r>
              <a:rPr lang="en-US" dirty="0"/>
              <a:t>   the stain of the organism is gram-positive  </a:t>
            </a:r>
          </a:p>
          <a:p>
            <a:r>
              <a:rPr lang="en-US" dirty="0"/>
              <a:t>   AND the morphology of the organism is coccus  </a:t>
            </a:r>
          </a:p>
          <a:p>
            <a:r>
              <a:rPr lang="en-US" dirty="0"/>
              <a:t>   AND the growth conformation of the organism is chains  </a:t>
            </a:r>
          </a:p>
          <a:p>
            <a:r>
              <a:rPr lang="en-US" dirty="0"/>
              <a:t>THEN  </a:t>
            </a:r>
          </a:p>
          <a:p>
            <a:r>
              <a:rPr lang="en-US" dirty="0"/>
              <a:t>   there is suggestive evidence (0.7)  </a:t>
            </a:r>
          </a:p>
          <a:p>
            <a:r>
              <a:rPr lang="en-US" dirty="0"/>
              <a:t>   that the identity of the organism is streptococcus.</a:t>
            </a:r>
          </a:p>
          <a:p>
            <a:endParaRPr lang="en-US" dirty="0"/>
          </a:p>
          <a:p>
            <a:r>
              <a:rPr lang="en-US" dirty="0"/>
              <a:t>IF</a:t>
            </a:r>
          </a:p>
          <a:p>
            <a:r>
              <a:rPr lang="en-US" dirty="0"/>
              <a:t>   the seizure semiology includes sudden behavioral arrest</a:t>
            </a:r>
          </a:p>
          <a:p>
            <a:r>
              <a:rPr lang="en-US" dirty="0"/>
              <a:t>   AND automatisms of the right hand are observed</a:t>
            </a:r>
          </a:p>
          <a:p>
            <a:r>
              <a:rPr lang="en-US" dirty="0"/>
              <a:t>   AND the EEG shows rhythmic theta activity in the left temporal region</a:t>
            </a:r>
          </a:p>
          <a:p>
            <a:r>
              <a:rPr lang="en-US" dirty="0"/>
              <a:t>THEN</a:t>
            </a:r>
          </a:p>
          <a:p>
            <a:r>
              <a:rPr lang="en-US" dirty="0"/>
              <a:t>   there is suggestive evidence (0.8)</a:t>
            </a:r>
          </a:p>
          <a:p>
            <a:r>
              <a:rPr lang="en-US" dirty="0"/>
              <a:t>   that the seizure onset zone is in the left mesial temporal lobe.</a:t>
            </a:r>
          </a:p>
          <a:p>
            <a:endParaRPr lang="en-US" dirty="0"/>
          </a:p>
          <a:p>
            <a:r>
              <a:rPr lang="en-US" dirty="0"/>
              <a:t>Whereas </a:t>
            </a:r>
            <a:r>
              <a:rPr lang="en-US" b="1" dirty="0"/>
              <a:t>MYCIN</a:t>
            </a:r>
            <a:r>
              <a:rPr lang="en-US" dirty="0"/>
              <a:t> focused narrowly on infectious disease and antibiotic selection, </a:t>
            </a:r>
            <a:r>
              <a:rPr lang="en-US" b="1" dirty="0"/>
              <a:t>Internist-I</a:t>
            </a:r>
            <a:r>
              <a:rPr lang="en-US" dirty="0"/>
              <a:t> was a </a:t>
            </a:r>
            <a:r>
              <a:rPr lang="en-US" b="1" dirty="0"/>
              <a:t>broad differential diagnosis generator</a:t>
            </a:r>
            <a:r>
              <a:rPr lang="en-US" dirty="0"/>
              <a:t>: it contained knowledge about ~500 diseases and ~3,500 findings.</a:t>
            </a:r>
          </a:p>
          <a:p>
            <a:br>
              <a:rPr lang="en-US" dirty="0"/>
            </a:br>
            <a:endParaRPr lang="en-US" dirty="0"/>
          </a:p>
          <a:p>
            <a:r>
              <a:rPr lang="en-US" b="1" dirty="0"/>
              <a:t>🔹 How it worked</a:t>
            </a:r>
          </a:p>
          <a:p>
            <a:r>
              <a:rPr lang="en-US" dirty="0"/>
              <a:t>Knowledge was encoded as </a:t>
            </a:r>
            <a:r>
              <a:rPr lang="en-US" b="1" dirty="0"/>
              <a:t>disease–finding associations</a:t>
            </a:r>
            <a:r>
              <a:rPr lang="en-US" dirty="0"/>
              <a:t>, with weights representing how strongly a finding supported or opposed a disease.</a:t>
            </a:r>
          </a:p>
          <a:p>
            <a:r>
              <a:rPr lang="en-US" dirty="0"/>
              <a:t>The system worked in an </a:t>
            </a:r>
            <a:r>
              <a:rPr lang="en-US" b="1" dirty="0"/>
              <a:t>iterative dialogue</a:t>
            </a:r>
            <a:r>
              <a:rPr lang="en-US" dirty="0"/>
              <a:t> with the physician:</a:t>
            </a:r>
          </a:p>
          <a:p>
            <a:pPr lvl="1"/>
            <a:r>
              <a:rPr lang="en-US" dirty="0"/>
              <a:t>Doctor entered patient findings (symptoms, signs, labs).</a:t>
            </a:r>
          </a:p>
          <a:p>
            <a:pPr lvl="1"/>
            <a:r>
              <a:rPr lang="en-US" dirty="0"/>
              <a:t>Internist-I matched these against its disease database.</a:t>
            </a:r>
          </a:p>
          <a:p>
            <a:pPr lvl="1"/>
            <a:r>
              <a:rPr lang="en-US" dirty="0"/>
              <a:t>It ranked diseases by </a:t>
            </a:r>
            <a:r>
              <a:rPr lang="en-US" b="1" dirty="0"/>
              <a:t>evoking strength</a:t>
            </a:r>
            <a:r>
              <a:rPr lang="en-US" dirty="0"/>
              <a:t> (likelihood given the findings).</a:t>
            </a:r>
          </a:p>
          <a:p>
            <a:pPr lvl="1"/>
            <a:r>
              <a:rPr lang="en-US" dirty="0"/>
              <a:t>It suggested what additional findings to check to further narrow the differential.</a:t>
            </a:r>
          </a:p>
          <a:p>
            <a:endParaRPr lang="en-US" b="1" dirty="0"/>
          </a:p>
          <a:p>
            <a:r>
              <a:rPr lang="en-US" b="1" dirty="0"/>
              <a:t>Patient input:</a:t>
            </a:r>
            <a:endParaRPr lang="en-US" dirty="0"/>
          </a:p>
          <a:p>
            <a:r>
              <a:rPr lang="en-US" dirty="0"/>
              <a:t>Fatigue</a:t>
            </a:r>
          </a:p>
          <a:p>
            <a:r>
              <a:rPr lang="en-US" dirty="0"/>
              <a:t>Pallor</a:t>
            </a:r>
          </a:p>
          <a:p>
            <a:r>
              <a:rPr lang="en-US" dirty="0"/>
              <a:t>Low hemoglobin</a:t>
            </a:r>
          </a:p>
          <a:p>
            <a:r>
              <a:rPr lang="en-US" dirty="0"/>
              <a:t>High MCV (mean corpuscular volume)</a:t>
            </a:r>
          </a:p>
          <a:p>
            <a:r>
              <a:rPr lang="en-US" b="1" dirty="0"/>
              <a:t>Internist-I reasoning (simplified):</a:t>
            </a:r>
            <a:endParaRPr lang="en-US" dirty="0"/>
          </a:p>
          <a:p>
            <a:r>
              <a:rPr lang="en-US" dirty="0"/>
              <a:t>IF anemia is present</a:t>
            </a:r>
          </a:p>
          <a:p>
            <a:pPr lvl="1"/>
            <a:r>
              <a:rPr lang="en-US" dirty="0"/>
              <a:t>AND MCV is high</a:t>
            </a:r>
          </a:p>
          <a:p>
            <a:pPr lvl="1"/>
            <a:r>
              <a:rPr lang="en-US" dirty="0"/>
              <a:t>THEN consider </a:t>
            </a:r>
            <a:r>
              <a:rPr lang="en-US" i="1" dirty="0"/>
              <a:t>megaloblastic anemia</a:t>
            </a:r>
            <a:r>
              <a:rPr lang="en-US" dirty="0"/>
              <a:t> (evoking strength: 0.7)</a:t>
            </a:r>
          </a:p>
          <a:p>
            <a:pPr lvl="1"/>
            <a:r>
              <a:rPr lang="en-US" dirty="0"/>
              <a:t>ELSE IF MCV is low, consider </a:t>
            </a:r>
            <a:r>
              <a:rPr lang="en-US" i="1" dirty="0"/>
              <a:t>iron deficiency anemia</a:t>
            </a:r>
            <a:r>
              <a:rPr lang="en-US" dirty="0"/>
              <a:t> (evoking strength: 0.8)</a:t>
            </a:r>
          </a:p>
          <a:p>
            <a:r>
              <a:rPr lang="en-US" b="1" dirty="0"/>
              <a:t>Output to physician:</a:t>
            </a:r>
            <a:endParaRPr lang="en-US" dirty="0"/>
          </a:p>
          <a:p>
            <a:r>
              <a:rPr lang="en-US" dirty="0"/>
              <a:t>Most likely diagnoses:</a:t>
            </a:r>
          </a:p>
          <a:p>
            <a:pPr lvl="1"/>
            <a:r>
              <a:rPr lang="en-US" dirty="0"/>
              <a:t>Vitamin B12 deficiency anemia</a:t>
            </a:r>
          </a:p>
          <a:p>
            <a:pPr lvl="1"/>
            <a:r>
              <a:rPr lang="en-US" dirty="0"/>
              <a:t>Folate deficiency anemia</a:t>
            </a:r>
          </a:p>
          <a:p>
            <a:r>
              <a:rPr lang="en-US" dirty="0"/>
              <a:t>Suggested next step:</a:t>
            </a:r>
          </a:p>
          <a:p>
            <a:pPr lvl="1"/>
            <a:r>
              <a:rPr lang="en-US" dirty="0"/>
              <a:t>Order serum B12 and folate levels to differentiate.</a:t>
            </a:r>
          </a:p>
          <a:p>
            <a:endParaRPr lang="en-US" dirty="0"/>
          </a:p>
          <a:p>
            <a:r>
              <a:rPr lang="en-US" b="1" dirty="0"/>
              <a:t>Hand-crafted features + classical ML</a:t>
            </a:r>
            <a:endParaRPr lang="en-US" dirty="0"/>
          </a:p>
          <a:p>
            <a:r>
              <a:rPr lang="en-US" dirty="0"/>
              <a:t>Extracted features: edge sharpness, density, calcification shape, texture.</a:t>
            </a:r>
          </a:p>
          <a:p>
            <a:r>
              <a:rPr lang="en-US" dirty="0"/>
              <a:t>Algorithms: support vector machines (SVMs), k-nearest neighbors, random forests, logistic regression.</a:t>
            </a:r>
          </a:p>
          <a:p>
            <a:r>
              <a:rPr lang="en-US" dirty="0"/>
              <a:t>These were called </a:t>
            </a:r>
            <a:r>
              <a:rPr lang="en-US" b="1" dirty="0"/>
              <a:t>CAD (computer-aided detection)</a:t>
            </a:r>
            <a:r>
              <a:rPr lang="en-US" dirty="0"/>
              <a:t> systems.</a:t>
            </a:r>
          </a:p>
          <a:p>
            <a:r>
              <a:rPr lang="en-US" dirty="0"/>
              <a:t>Limitation: high false positives, modest improvement in radiologist performance.</a:t>
            </a:r>
          </a:p>
          <a:p>
            <a:endParaRPr lang="en-US" dirty="0"/>
          </a:p>
        </p:txBody>
      </p:sp>
      <p:sp>
        <p:nvSpPr>
          <p:cNvPr id="4" name="Slide Number Placeholder 3">
            <a:extLst>
              <a:ext uri="{FF2B5EF4-FFF2-40B4-BE49-F238E27FC236}">
                <a16:creationId xmlns:a16="http://schemas.microsoft.com/office/drawing/2014/main" id="{8B0AE08E-3627-B722-F79F-7FD8640D4C16}"/>
              </a:ext>
            </a:extLst>
          </p:cNvPr>
          <p:cNvSpPr>
            <a:spLocks noGrp="1"/>
          </p:cNvSpPr>
          <p:nvPr>
            <p:ph type="sldNum" sz="quarter" idx="5"/>
          </p:nvPr>
        </p:nvSpPr>
        <p:spPr/>
        <p:txBody>
          <a:bodyPr/>
          <a:lstStyle/>
          <a:p>
            <a:fld id="{3FFC7C0A-67B6-154C-BA8E-7DE355D1D2FF}" type="slidenum">
              <a:rPr lang="en-US" smtClean="0"/>
              <a:t>22</a:t>
            </a:fld>
            <a:endParaRPr lang="en-US"/>
          </a:p>
        </p:txBody>
      </p:sp>
    </p:spTree>
    <p:extLst>
      <p:ext uri="{BB962C8B-B14F-4D97-AF65-F5344CB8AC3E}">
        <p14:creationId xmlns:p14="http://schemas.microsoft.com/office/powerpoint/2010/main" val="2809442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23</a:t>
            </a:fld>
            <a:endParaRPr lang="en-US"/>
          </a:p>
        </p:txBody>
      </p:sp>
    </p:spTree>
    <p:extLst>
      <p:ext uri="{BB962C8B-B14F-4D97-AF65-F5344CB8AC3E}">
        <p14:creationId xmlns:p14="http://schemas.microsoft.com/office/powerpoint/2010/main" val="24089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04A7F-EA47-5F6A-F65A-3FD3F20B0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55A8F-462E-727B-D2EA-BFB0C7EC8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D8C35-BCD3-5D57-1A36-55616CC51378}"/>
              </a:ext>
            </a:extLst>
          </p:cNvPr>
          <p:cNvSpPr>
            <a:spLocks noGrp="1"/>
          </p:cNvSpPr>
          <p:nvPr>
            <p:ph type="body" idx="1"/>
          </p:nvPr>
        </p:nvSpPr>
        <p:spPr/>
        <p:txBody>
          <a:bodyPr/>
          <a:lstStyle/>
          <a:p>
            <a:endParaRPr lang="en-US" dirty="0"/>
          </a:p>
          <a:p>
            <a:r>
              <a:rPr lang="en-US" b="1" dirty="0"/>
              <a:t>Hand-crafted features + classical ML</a:t>
            </a:r>
            <a:endParaRPr lang="en-US" dirty="0"/>
          </a:p>
          <a:p>
            <a:r>
              <a:rPr lang="en-US" dirty="0"/>
              <a:t>Extracted features: edge sharpness, density, calcification shape, texture.</a:t>
            </a:r>
          </a:p>
          <a:p>
            <a:r>
              <a:rPr lang="en-US" dirty="0"/>
              <a:t>Algorithms: support vector machines (SVMs), k-nearest neighbors, random forests, logistic regression.</a:t>
            </a:r>
          </a:p>
          <a:p>
            <a:r>
              <a:rPr lang="en-US" dirty="0"/>
              <a:t>These were called </a:t>
            </a:r>
            <a:r>
              <a:rPr lang="en-US" b="1" dirty="0"/>
              <a:t>CAD (computer-aided detection)</a:t>
            </a:r>
            <a:r>
              <a:rPr lang="en-US" dirty="0"/>
              <a:t> systems.</a:t>
            </a:r>
          </a:p>
          <a:p>
            <a:r>
              <a:rPr lang="en-US" dirty="0"/>
              <a:t>Limitation: high false positives, modest improvement in radiologist performance.</a:t>
            </a:r>
          </a:p>
          <a:p>
            <a:endParaRPr lang="en-US" dirty="0"/>
          </a:p>
        </p:txBody>
      </p:sp>
      <p:sp>
        <p:nvSpPr>
          <p:cNvPr id="4" name="Slide Number Placeholder 3">
            <a:extLst>
              <a:ext uri="{FF2B5EF4-FFF2-40B4-BE49-F238E27FC236}">
                <a16:creationId xmlns:a16="http://schemas.microsoft.com/office/drawing/2014/main" id="{3CBBD6B0-DBFE-95FF-47D2-9C01361D1E48}"/>
              </a:ext>
            </a:extLst>
          </p:cNvPr>
          <p:cNvSpPr>
            <a:spLocks noGrp="1"/>
          </p:cNvSpPr>
          <p:nvPr>
            <p:ph type="sldNum" sz="quarter" idx="5"/>
          </p:nvPr>
        </p:nvSpPr>
        <p:spPr/>
        <p:txBody>
          <a:bodyPr/>
          <a:lstStyle/>
          <a:p>
            <a:fld id="{3FFC7C0A-67B6-154C-BA8E-7DE355D1D2FF}" type="slidenum">
              <a:rPr lang="en-US" smtClean="0"/>
              <a:t>24</a:t>
            </a:fld>
            <a:endParaRPr lang="en-US"/>
          </a:p>
        </p:txBody>
      </p:sp>
    </p:spTree>
    <p:extLst>
      <p:ext uri="{BB962C8B-B14F-4D97-AF65-F5344CB8AC3E}">
        <p14:creationId xmlns:p14="http://schemas.microsoft.com/office/powerpoint/2010/main" val="367019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25</a:t>
            </a:fld>
            <a:endParaRPr lang="en-US"/>
          </a:p>
        </p:txBody>
      </p:sp>
    </p:spTree>
    <p:extLst>
      <p:ext uri="{BB962C8B-B14F-4D97-AF65-F5344CB8AC3E}">
        <p14:creationId xmlns:p14="http://schemas.microsoft.com/office/powerpoint/2010/main" val="309417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am I presenting this talk on AI in medicine.  </a:t>
            </a:r>
          </a:p>
          <a:p>
            <a:endParaRPr lang="en-US" dirty="0"/>
          </a:p>
          <a:p>
            <a:r>
              <a:rPr lang="en-US" dirty="0"/>
              <a:t>My main purpose is to outline the various algorithms and models that form modern artificial intelligence, and look at how they have been studied and implemented in medicine.</a:t>
            </a:r>
          </a:p>
          <a:p>
            <a:endParaRPr lang="en-US" dirty="0"/>
          </a:p>
          <a:p>
            <a:r>
              <a:rPr lang="en-US" dirty="0"/>
              <a:t>While it will be difficult to do justice to any of these areas, from deep neural networks, to machine learning to expert systems, I will attempt to touch on each of them to give you a broad sense of the subject.</a:t>
            </a:r>
          </a:p>
        </p:txBody>
      </p:sp>
      <p:sp>
        <p:nvSpPr>
          <p:cNvPr id="4" name="Slide Number Placeholder 3"/>
          <p:cNvSpPr>
            <a:spLocks noGrp="1"/>
          </p:cNvSpPr>
          <p:nvPr>
            <p:ph type="sldNum" sz="quarter" idx="5"/>
          </p:nvPr>
        </p:nvSpPr>
        <p:spPr/>
        <p:txBody>
          <a:bodyPr/>
          <a:lstStyle/>
          <a:p>
            <a:fld id="{3FFC7C0A-67B6-154C-BA8E-7DE355D1D2FF}" type="slidenum">
              <a:rPr lang="en-US" smtClean="0"/>
              <a:t>5</a:t>
            </a:fld>
            <a:endParaRPr lang="en-US"/>
          </a:p>
        </p:txBody>
      </p:sp>
    </p:spTree>
    <p:extLst>
      <p:ext uri="{BB962C8B-B14F-4D97-AF65-F5344CB8AC3E}">
        <p14:creationId xmlns:p14="http://schemas.microsoft.com/office/powerpoint/2010/main" val="1926777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26</a:t>
            </a:fld>
            <a:endParaRPr lang="en-US"/>
          </a:p>
        </p:txBody>
      </p:sp>
    </p:spTree>
    <p:extLst>
      <p:ext uri="{BB962C8B-B14F-4D97-AF65-F5344CB8AC3E}">
        <p14:creationId xmlns:p14="http://schemas.microsoft.com/office/powerpoint/2010/main" val="236913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learning logistic regression model to help clinicians identify sepsis.</a:t>
            </a:r>
          </a:p>
          <a:p>
            <a:endParaRPr lang="en-US" dirty="0"/>
          </a:p>
          <a:p>
            <a:r>
              <a:rPr lang="en-US" dirty="0"/>
              <a:t>In a cohort of about 27,700 patients, the researchers found the ESM predicted sepsis with an AUC of just 0.63 — substantially worse than the 0.76–0.83 range Epic reported. </a:t>
            </a:r>
            <a:r>
              <a:rPr lang="en-US" dirty="0">
                <a:hlinkClick r:id="rId3"/>
              </a:rPr>
              <a:t>PubMed Central</a:t>
            </a:r>
            <a:r>
              <a:rPr lang="en-US" dirty="0"/>
              <a:t> At the threshold Michigan Medicine adopted (within Epic's suggested range), the tool had a sensitivity of only 33%, meaning it missed two-thirds of sepsis patients, while still generating alerts on 18% of all hospitalized patients — creating a significant alert fatigue burden</a:t>
            </a:r>
          </a:p>
          <a:p>
            <a:endParaRPr lang="en-US" dirty="0"/>
          </a:p>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28</a:t>
            </a:fld>
            <a:endParaRPr lang="en-US"/>
          </a:p>
        </p:txBody>
      </p:sp>
    </p:spTree>
    <p:extLst>
      <p:ext uri="{BB962C8B-B14F-4D97-AF65-F5344CB8AC3E}">
        <p14:creationId xmlns:p14="http://schemas.microsoft.com/office/powerpoint/2010/main" val="124966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Data leakage</a:t>
            </a:r>
            <a:r>
              <a:rPr lang="en-US" dirty="0"/>
              <a:t> is when your model accidentally gets access to information during training that it wouldn't have in the real world at the time you'd actually want a prediction. It makes the model look great on paper but useless (or misleading) in practice.</a:t>
            </a:r>
          </a:p>
          <a:p>
            <a:r>
              <a:rPr lang="en-US" dirty="0"/>
              <a:t>Here's a really simple example:</a:t>
            </a:r>
          </a:p>
          <a:p>
            <a:r>
              <a:rPr lang="en-US" dirty="0"/>
              <a:t>Say you're building a model to predict which patients will develop sepsis </a:t>
            </a:r>
            <a:r>
              <a:rPr lang="en-US" b="1" dirty="0"/>
              <a:t>early</a:t>
            </a:r>
            <a:r>
              <a:rPr lang="en-US" dirty="0"/>
              <a:t>, so clinicians can intervene sooner. You pull a bunch of variables from the EHR to train on — vital signs, lab values, demographics, medications. Sounds reasonable.</a:t>
            </a:r>
          </a:p>
          <a:p>
            <a:r>
              <a:rPr lang="en-US" dirty="0"/>
              <a:t>But buried in your training data is a variable like "blood culture ordered: yes/no." The problem? Clinicians order blood cultures </a:t>
            </a:r>
            <a:r>
              <a:rPr lang="en-US" i="1" dirty="0"/>
              <a:t>because they already suspect sepsis</a:t>
            </a:r>
            <a:r>
              <a:rPr lang="en-US" dirty="0"/>
              <a:t>. So your model learns: "if blood culture ordered → high risk of sepsis." It gets a fantastic accuracy score during testing.</a:t>
            </a:r>
          </a:p>
          <a:p>
            <a:r>
              <a:rPr lang="en-US" dirty="0"/>
              <a:t>But in the real world, by the time the blood culture is ordered, the doctor already knows something is wrong. Your model isn't predicting sepsis early — it's just confirming what the clinician already figured out. The "future" information leaked into your training data.</a:t>
            </a:r>
          </a:p>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30</a:t>
            </a:fld>
            <a:endParaRPr lang="en-US"/>
          </a:p>
        </p:txBody>
      </p:sp>
    </p:spTree>
    <p:extLst>
      <p:ext uri="{BB962C8B-B14F-4D97-AF65-F5344CB8AC3E}">
        <p14:creationId xmlns:p14="http://schemas.microsoft.com/office/powerpoint/2010/main" val="2069490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2016 to 2022, the average number of medical AI device authorizations by the FDA per year has increased from 2 to 69, indicative of growth in commercialization. Of the 521 device authorizations, 292 (56%) reported clinical validation; of these, 144 (27.6%) were ‘</a:t>
            </a:r>
            <a:r>
              <a:rPr lang="en-US" dirty="0" err="1"/>
              <a:t>retrospectively</a:t>
            </a:r>
            <a:r>
              <a:rPr lang="en-US" dirty="0"/>
              <a:t> validated’ and 148 (28.4%) were ‘prospectively validated’. A subset of 22 (4.2% of total authorized devices) with prospective validation were more specifically ‘RCT validated’. For 226 (43.4%), clinical validation data were missing. Only three (0.6%) lacked publicly available decision summaries. The number of authorizations with missing clinical </a:t>
            </a:r>
            <a:r>
              <a:rPr lang="en-US" dirty="0" err="1"/>
              <a:t>validation</a:t>
            </a:r>
            <a:r>
              <a:rPr lang="en-US" dirty="0"/>
              <a:t> data surpassed the numbers of retrospectively and prospectively (including RCT)-validated devices in every year since 2016 (Fig. 2).</a:t>
            </a:r>
          </a:p>
        </p:txBody>
      </p:sp>
      <p:sp>
        <p:nvSpPr>
          <p:cNvPr id="4" name="Slide Number Placeholder 3"/>
          <p:cNvSpPr>
            <a:spLocks noGrp="1"/>
          </p:cNvSpPr>
          <p:nvPr>
            <p:ph type="sldNum" sz="quarter" idx="5"/>
          </p:nvPr>
        </p:nvSpPr>
        <p:spPr/>
        <p:txBody>
          <a:bodyPr/>
          <a:lstStyle/>
          <a:p>
            <a:fld id="{3FFC7C0A-67B6-154C-BA8E-7DE355D1D2FF}" type="slidenum">
              <a:rPr lang="en-US" smtClean="0"/>
              <a:t>32</a:t>
            </a:fld>
            <a:endParaRPr lang="en-US"/>
          </a:p>
        </p:txBody>
      </p:sp>
    </p:spTree>
    <p:extLst>
      <p:ext uri="{BB962C8B-B14F-4D97-AF65-F5344CB8AC3E}">
        <p14:creationId xmlns:p14="http://schemas.microsoft.com/office/powerpoint/2010/main" val="245005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FC7C0A-67B6-154C-BA8E-7DE355D1D2FF}" type="slidenum">
              <a:rPr lang="en-US" smtClean="0"/>
              <a:t>39</a:t>
            </a:fld>
            <a:endParaRPr lang="en-US"/>
          </a:p>
        </p:txBody>
      </p:sp>
    </p:spTree>
    <p:extLst>
      <p:ext uri="{BB962C8B-B14F-4D97-AF65-F5344CB8AC3E}">
        <p14:creationId xmlns:p14="http://schemas.microsoft.com/office/powerpoint/2010/main" val="244583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goal is to outline the various methods of artificial intelligence so that we can at least understand its various forms.</a:t>
            </a:r>
          </a:p>
        </p:txBody>
      </p:sp>
      <p:sp>
        <p:nvSpPr>
          <p:cNvPr id="4" name="Slide Number Placeholder 3"/>
          <p:cNvSpPr>
            <a:spLocks noGrp="1"/>
          </p:cNvSpPr>
          <p:nvPr>
            <p:ph type="sldNum" sz="quarter" idx="5"/>
          </p:nvPr>
        </p:nvSpPr>
        <p:spPr/>
        <p:txBody>
          <a:bodyPr/>
          <a:lstStyle/>
          <a:p>
            <a:fld id="{3FFC7C0A-67B6-154C-BA8E-7DE355D1D2FF}" type="slidenum">
              <a:rPr lang="en-US" smtClean="0"/>
              <a:t>6</a:t>
            </a:fld>
            <a:endParaRPr lang="en-US"/>
          </a:p>
        </p:txBody>
      </p:sp>
    </p:spTree>
    <p:extLst>
      <p:ext uri="{BB962C8B-B14F-4D97-AF65-F5344CB8AC3E}">
        <p14:creationId xmlns:p14="http://schemas.microsoft.com/office/powerpoint/2010/main" val="182600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my motivation is based on the explosion of articles in </a:t>
            </a:r>
            <a:r>
              <a:rPr lang="en-US" dirty="0" err="1"/>
              <a:t>pubmed</a:t>
            </a:r>
            <a:r>
              <a:rPr lang="en-US" dirty="0"/>
              <a:t> that list AI in their title.  We have gone from 200 or </a:t>
            </a:r>
            <a:r>
              <a:rPr lang="en-US" dirty="0" err="1"/>
              <a:t>os</a:t>
            </a:r>
            <a:r>
              <a:rPr lang="en-US" dirty="0"/>
              <a:t> </a:t>
            </a:r>
            <a:r>
              <a:rPr lang="en-US" dirty="0" err="1"/>
              <a:t>artices</a:t>
            </a:r>
            <a:r>
              <a:rPr lang="en-US" dirty="0"/>
              <a:t> in 2016 to probably 16000 or so articles in 2025.  This does not even include articles where the title doesn’t mention AI, but rather particular approaches such as deep learning, deep neural networks and machine learning.</a:t>
            </a:r>
          </a:p>
        </p:txBody>
      </p:sp>
      <p:sp>
        <p:nvSpPr>
          <p:cNvPr id="4" name="Slide Number Placeholder 3"/>
          <p:cNvSpPr>
            <a:spLocks noGrp="1"/>
          </p:cNvSpPr>
          <p:nvPr>
            <p:ph type="sldNum" sz="quarter" idx="5"/>
          </p:nvPr>
        </p:nvSpPr>
        <p:spPr/>
        <p:txBody>
          <a:bodyPr/>
          <a:lstStyle/>
          <a:p>
            <a:fld id="{3FFC7C0A-67B6-154C-BA8E-7DE355D1D2FF}" type="slidenum">
              <a:rPr lang="en-US" smtClean="0"/>
              <a:t>7</a:t>
            </a:fld>
            <a:endParaRPr lang="en-US"/>
          </a:p>
        </p:txBody>
      </p:sp>
    </p:spTree>
    <p:extLst>
      <p:ext uri="{BB962C8B-B14F-4D97-AF65-F5344CB8AC3E}">
        <p14:creationId xmlns:p14="http://schemas.microsoft.com/office/powerpoint/2010/main" val="308277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AI being around for 50 years in medicine, it was not until this 2017 paper from the Google Brain group that kind of changed everything.</a:t>
            </a:r>
          </a:p>
          <a:p>
            <a:endParaRPr lang="en-US" dirty="0"/>
          </a:p>
          <a:p>
            <a:r>
              <a:rPr lang="en-US" dirty="0"/>
              <a:t>It introduced a new neural network architecture(the transformer) for language translation.  It became the underpinnings for all the large language models that we use today.</a:t>
            </a:r>
          </a:p>
          <a:p>
            <a:endParaRPr lang="en-US" dirty="0"/>
          </a:p>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8</a:t>
            </a:fld>
            <a:endParaRPr lang="en-US"/>
          </a:p>
        </p:txBody>
      </p:sp>
    </p:spTree>
    <p:extLst>
      <p:ext uri="{BB962C8B-B14F-4D97-AF65-F5344CB8AC3E}">
        <p14:creationId xmlns:p14="http://schemas.microsoft.com/office/powerpoint/2010/main" val="369709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in translation it helped the long range dependency problem.  </a:t>
            </a:r>
          </a:p>
          <a:p>
            <a:endParaRPr lang="en-US" dirty="0"/>
          </a:p>
          <a:p>
            <a:r>
              <a:rPr lang="en-US" dirty="0"/>
              <a:t>So while the transformer solved this problem in translation its real contribution was its application to large language models.</a:t>
            </a:r>
          </a:p>
        </p:txBody>
      </p:sp>
      <p:sp>
        <p:nvSpPr>
          <p:cNvPr id="4" name="Slide Number Placeholder 3"/>
          <p:cNvSpPr>
            <a:spLocks noGrp="1"/>
          </p:cNvSpPr>
          <p:nvPr>
            <p:ph type="sldNum" sz="quarter" idx="5"/>
          </p:nvPr>
        </p:nvSpPr>
        <p:spPr/>
        <p:txBody>
          <a:bodyPr/>
          <a:lstStyle/>
          <a:p>
            <a:fld id="{3FFC7C0A-67B6-154C-BA8E-7DE355D1D2FF}" type="slidenum">
              <a:rPr lang="en-US" smtClean="0"/>
              <a:t>9</a:t>
            </a:fld>
            <a:endParaRPr lang="en-US"/>
          </a:p>
        </p:txBody>
      </p:sp>
    </p:spTree>
    <p:extLst>
      <p:ext uri="{BB962C8B-B14F-4D97-AF65-F5344CB8AC3E}">
        <p14:creationId xmlns:p14="http://schemas.microsoft.com/office/powerpoint/2010/main" val="284792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neural network architecture  - the transformer - helped solve the long range dependency problem.  In this first sentence, older architectures such as recurrent neural networks process text left to right and the nearest pronoun would be attached to the nearest noun – it to surgery.  What transformers allowed every word is even over long ranges,  would be compared and </a:t>
            </a:r>
            <a:r>
              <a:rPr lang="en-US" dirty="0" err="1"/>
              <a:t>nd</a:t>
            </a:r>
            <a:r>
              <a:rPr lang="en-US" dirty="0"/>
              <a:t> the model can look back even over many paragraphs to disambiguate words.  </a:t>
            </a:r>
          </a:p>
          <a:p>
            <a:endParaRPr lang="en-US" dirty="0"/>
          </a:p>
          <a:p>
            <a:r>
              <a:rPr lang="en-US" dirty="0" err="1"/>
              <a:t>Similarily</a:t>
            </a:r>
            <a:r>
              <a:rPr lang="en-US" dirty="0"/>
              <a:t> a similar mechanism allows the disambiguation of words such as lead in the example above.</a:t>
            </a:r>
          </a:p>
          <a:p>
            <a:endParaRPr lang="en-US" dirty="0"/>
          </a:p>
          <a:p>
            <a:endParaRPr lang="en-US" dirty="0"/>
          </a:p>
          <a:p>
            <a:r>
              <a:rPr lang="en-US" dirty="0"/>
              <a:t>However, despite being designed from translation this architecture became the underpinning of the large language model.  </a:t>
            </a:r>
          </a:p>
        </p:txBody>
      </p:sp>
      <p:sp>
        <p:nvSpPr>
          <p:cNvPr id="4" name="Slide Number Placeholder 3"/>
          <p:cNvSpPr>
            <a:spLocks noGrp="1"/>
          </p:cNvSpPr>
          <p:nvPr>
            <p:ph type="sldNum" sz="quarter" idx="5"/>
          </p:nvPr>
        </p:nvSpPr>
        <p:spPr/>
        <p:txBody>
          <a:bodyPr/>
          <a:lstStyle/>
          <a:p>
            <a:fld id="{3FFC7C0A-67B6-154C-BA8E-7DE355D1D2FF}" type="slidenum">
              <a:rPr lang="en-US" smtClean="0"/>
              <a:t>10</a:t>
            </a:fld>
            <a:endParaRPr lang="en-US"/>
          </a:p>
        </p:txBody>
      </p:sp>
    </p:spTree>
    <p:extLst>
      <p:ext uri="{BB962C8B-B14F-4D97-AF65-F5344CB8AC3E}">
        <p14:creationId xmlns:p14="http://schemas.microsoft.com/office/powerpoint/2010/main" val="3787617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11</a:t>
            </a:fld>
            <a:endParaRPr lang="en-US"/>
          </a:p>
        </p:txBody>
      </p:sp>
    </p:spTree>
    <p:extLst>
      <p:ext uri="{BB962C8B-B14F-4D97-AF65-F5344CB8AC3E}">
        <p14:creationId xmlns:p14="http://schemas.microsoft.com/office/powerpoint/2010/main" val="22137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medicines large reliance on textual data great excitement about applying large language models to medical problems like note creation, summarization and other tasks came to the fore front.</a:t>
            </a:r>
          </a:p>
          <a:p>
            <a:endParaRPr lang="en-US" dirty="0"/>
          </a:p>
          <a:p>
            <a:r>
              <a:rPr lang="en-US" dirty="0"/>
              <a:t>Given medicines large reliance on textual data, great excitement occurred about applying LLMs to tasks like note creation, summarization, patient question answering, etc.</a:t>
            </a:r>
          </a:p>
          <a:p>
            <a:endParaRPr lang="en-US" dirty="0"/>
          </a:p>
          <a:p>
            <a:r>
              <a:rPr lang="en-US" dirty="0"/>
              <a:t>However, large language models are only one small facet of artificial intelligence.</a:t>
            </a:r>
          </a:p>
          <a:p>
            <a:endParaRPr lang="en-US" dirty="0"/>
          </a:p>
        </p:txBody>
      </p:sp>
      <p:sp>
        <p:nvSpPr>
          <p:cNvPr id="4" name="Slide Number Placeholder 3"/>
          <p:cNvSpPr>
            <a:spLocks noGrp="1"/>
          </p:cNvSpPr>
          <p:nvPr>
            <p:ph type="sldNum" sz="quarter" idx="5"/>
          </p:nvPr>
        </p:nvSpPr>
        <p:spPr/>
        <p:txBody>
          <a:bodyPr/>
          <a:lstStyle/>
          <a:p>
            <a:fld id="{3FFC7C0A-67B6-154C-BA8E-7DE355D1D2FF}" type="slidenum">
              <a:rPr lang="en-US" smtClean="0"/>
              <a:t>12</a:t>
            </a:fld>
            <a:endParaRPr lang="en-US"/>
          </a:p>
        </p:txBody>
      </p:sp>
    </p:spTree>
    <p:extLst>
      <p:ext uri="{BB962C8B-B14F-4D97-AF65-F5344CB8AC3E}">
        <p14:creationId xmlns:p14="http://schemas.microsoft.com/office/powerpoint/2010/main" val="180507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CBD4-DBEF-D6F1-164E-4C424C29FE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7165FD-8E30-E651-A99E-068AE02340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3696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D9B9-B2A7-3C5E-A268-72A5761FD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C1D72A-44CF-5168-16C2-A78ECC69A3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653A46-0CFF-0F2D-0171-2452DDA85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D0A2B6F-1BDF-EE49-FA81-A7D7F95F0F8A}"/>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87C2D933-903A-713E-F10F-ABDA32E71F60}"/>
              </a:ext>
            </a:extLst>
          </p:cNvPr>
          <p:cNvSpPr>
            <a:spLocks noGrp="1"/>
          </p:cNvSpPr>
          <p:nvPr>
            <p:ph type="sldNum" sz="quarter" idx="12"/>
          </p:nvPr>
        </p:nvSpPr>
        <p:spPr/>
        <p:txBody>
          <a:bodyPr/>
          <a:lstStyle/>
          <a:p>
            <a:fld id="{42B2D4D1-AE45-9C47-B268-39C5B9049857}" type="slidenum">
              <a:rPr lang="en-US" smtClean="0"/>
              <a:t>‹#›</a:t>
            </a:fld>
            <a:endParaRPr lang="en-US"/>
          </a:p>
        </p:txBody>
      </p:sp>
    </p:spTree>
    <p:extLst>
      <p:ext uri="{BB962C8B-B14F-4D97-AF65-F5344CB8AC3E}">
        <p14:creationId xmlns:p14="http://schemas.microsoft.com/office/powerpoint/2010/main" val="415032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8" name="Picture 17" descr="A blurry image of a colorful light&#10;&#10;AI-generated content may be incorrect.">
            <a:extLst>
              <a:ext uri="{FF2B5EF4-FFF2-40B4-BE49-F238E27FC236}">
                <a16:creationId xmlns:a16="http://schemas.microsoft.com/office/drawing/2014/main" id="{0F52B5EE-7840-C08E-F75B-D54A675BD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1F3B3B-3510-7AE5-E922-D683BA3B91D3}"/>
              </a:ext>
            </a:extLst>
          </p:cNvPr>
          <p:cNvSpPr>
            <a:spLocks noGrp="1"/>
          </p:cNvSpPr>
          <p:nvPr>
            <p:ph type="title"/>
          </p:nvPr>
        </p:nvSpPr>
        <p:spPr>
          <a:xfrm>
            <a:off x="592531" y="3236913"/>
            <a:ext cx="10754919" cy="2852737"/>
          </a:xfrm>
          <a:effectLst/>
        </p:spPr>
        <p:txBody>
          <a:bodyPr anchor="b">
            <a:normAutofit/>
          </a:bodyPr>
          <a:lstStyle>
            <a:lvl1pPr>
              <a:defRPr sz="4800">
                <a:solidFill>
                  <a:schemeClr val="bg1"/>
                </a:solidFill>
                <a:effectLst>
                  <a:outerShdw dist="38100" dir="2700000" algn="tl" rotWithShape="0">
                    <a:schemeClr val="accent2">
                      <a:alpha val="75000"/>
                    </a:schemeClr>
                  </a:outerShdw>
                </a:effectLst>
              </a:defRPr>
            </a:lvl1pPr>
          </a:lstStyle>
          <a:p>
            <a:r>
              <a:rPr lang="en-US" dirty="0"/>
              <a:t>Click to edit Master title style</a:t>
            </a:r>
          </a:p>
        </p:txBody>
      </p:sp>
    </p:spTree>
    <p:extLst>
      <p:ext uri="{BB962C8B-B14F-4D97-AF65-F5344CB8AC3E}">
        <p14:creationId xmlns:p14="http://schemas.microsoft.com/office/powerpoint/2010/main" val="194347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descr="A poster for a science workshop&#10;&#10;AI-generated content may be incorrect.">
            <a:extLst>
              <a:ext uri="{FF2B5EF4-FFF2-40B4-BE49-F238E27FC236}">
                <a16:creationId xmlns:a16="http://schemas.microsoft.com/office/drawing/2014/main" id="{106C315A-94B8-FE54-BB5D-5BA0986CBC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764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oster for a science workshop&#10;&#10;AI-generated content may be incorrect.">
            <a:extLst>
              <a:ext uri="{FF2B5EF4-FFF2-40B4-BE49-F238E27FC236}">
                <a16:creationId xmlns:a16="http://schemas.microsoft.com/office/drawing/2014/main" id="{106C315A-94B8-FE54-BB5D-5BA0986CBCD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oster for a science workshop&#10;&#10;AI-generated content may be incorrect.">
            <a:extLst>
              <a:ext uri="{FF2B5EF4-FFF2-40B4-BE49-F238E27FC236}">
                <a16:creationId xmlns:a16="http://schemas.microsoft.com/office/drawing/2014/main" id="{D682308D-7BF5-A45A-8A0F-3A76795FDD1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498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391C-F349-8598-9F67-226B149717A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DF7F29-2A42-4510-A57B-1A79F1DE0F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83AB836-B3D6-F592-D43C-38C91E3E43A7}"/>
              </a:ext>
            </a:extLst>
          </p:cNvPr>
          <p:cNvSpPr>
            <a:spLocks noGrp="1"/>
          </p:cNvSpPr>
          <p:nvPr>
            <p:ph type="ftr" sz="quarter" idx="11"/>
          </p:nvPr>
        </p:nvSpPr>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FA0261FC-BBE1-6270-5E0E-A858A1B5F4A8}"/>
              </a:ext>
            </a:extLst>
          </p:cNvPr>
          <p:cNvSpPr>
            <a:spLocks noGrp="1"/>
          </p:cNvSpPr>
          <p:nvPr>
            <p:ph type="sldNum" sz="quarter" idx="12"/>
          </p:nvPr>
        </p:nvSpPr>
        <p:spPr/>
        <p:txBody>
          <a:bodyPr/>
          <a:lstStyle/>
          <a:p>
            <a:fld id="{42B2D4D1-AE45-9C47-B268-39C5B9049857}" type="slidenum">
              <a:rPr lang="en-US" smtClean="0"/>
              <a:t>‹#›</a:t>
            </a:fld>
            <a:endParaRPr lang="en-US"/>
          </a:p>
        </p:txBody>
      </p:sp>
    </p:spTree>
    <p:extLst>
      <p:ext uri="{BB962C8B-B14F-4D97-AF65-F5344CB8AC3E}">
        <p14:creationId xmlns:p14="http://schemas.microsoft.com/office/powerpoint/2010/main" val="17787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18" name="Picture 17" descr="A blurry image of a colorful light&#10;&#10;AI-generated content may be incorrect.">
            <a:extLst>
              <a:ext uri="{FF2B5EF4-FFF2-40B4-BE49-F238E27FC236}">
                <a16:creationId xmlns:a16="http://schemas.microsoft.com/office/drawing/2014/main" id="{0F52B5EE-7840-C08E-F75B-D54A675BD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1F3B3B-3510-7AE5-E922-D683BA3B91D3}"/>
              </a:ext>
            </a:extLst>
          </p:cNvPr>
          <p:cNvSpPr>
            <a:spLocks noGrp="1"/>
          </p:cNvSpPr>
          <p:nvPr>
            <p:ph type="title"/>
          </p:nvPr>
        </p:nvSpPr>
        <p:spPr>
          <a:xfrm>
            <a:off x="592531" y="3236913"/>
            <a:ext cx="10754919" cy="2852737"/>
          </a:xfrm>
          <a:effectLst/>
        </p:spPr>
        <p:txBody>
          <a:bodyPr anchor="b">
            <a:normAutofit/>
          </a:bodyPr>
          <a:lstStyle>
            <a:lvl1pPr>
              <a:defRPr sz="4800">
                <a:solidFill>
                  <a:schemeClr val="bg1"/>
                </a:solidFill>
                <a:effectLst>
                  <a:outerShdw dist="38100" dir="2700000" algn="tl" rotWithShape="0">
                    <a:schemeClr val="accent2">
                      <a:alpha val="75000"/>
                    </a:schemeClr>
                  </a:outerShdw>
                </a:effectLst>
              </a:defRPr>
            </a:lvl1pPr>
          </a:lstStyle>
          <a:p>
            <a:r>
              <a:rPr lang="en-US"/>
              <a:t>Click to edit Master title style</a:t>
            </a:r>
            <a:endParaRPr lang="en-US" dirty="0"/>
          </a:p>
        </p:txBody>
      </p:sp>
    </p:spTree>
    <p:extLst>
      <p:ext uri="{BB962C8B-B14F-4D97-AF65-F5344CB8AC3E}">
        <p14:creationId xmlns:p14="http://schemas.microsoft.com/office/powerpoint/2010/main" val="168376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7EAB-1B46-A287-E9C5-D291FEDC85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E8867-4E76-8A64-DEA3-05D6BA63DF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414525-5578-D56E-4F61-63557BD54C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536625F-698C-C3E8-14FC-0E7DA382D653}"/>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C0FEA26A-4018-BFE3-A245-0868B4DEA710}"/>
              </a:ext>
            </a:extLst>
          </p:cNvPr>
          <p:cNvSpPr>
            <a:spLocks noGrp="1"/>
          </p:cNvSpPr>
          <p:nvPr>
            <p:ph type="sldNum" sz="quarter" idx="12"/>
          </p:nvPr>
        </p:nvSpPr>
        <p:spPr/>
        <p:txBody>
          <a:bodyPr/>
          <a:lstStyle/>
          <a:p>
            <a:fld id="{42B2D4D1-AE45-9C47-B268-39C5B9049857}" type="slidenum">
              <a:rPr lang="en-US" smtClean="0"/>
              <a:t>‹#›</a:t>
            </a:fld>
            <a:endParaRPr lang="en-US"/>
          </a:p>
        </p:txBody>
      </p:sp>
    </p:spTree>
    <p:extLst>
      <p:ext uri="{BB962C8B-B14F-4D97-AF65-F5344CB8AC3E}">
        <p14:creationId xmlns:p14="http://schemas.microsoft.com/office/powerpoint/2010/main" val="16710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D5CF-45BB-8005-D378-5BB4BF8D78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43ED5-B69F-58E1-48C4-ED7A1BCAD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0C819A-8BAA-F406-0355-9F6E5D0C13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6CDEB4-33B2-AF67-7F88-C33D39166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DFB93-4860-83FA-7C51-1E388421F4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E6E5D8C-A060-0CCA-39D4-5677C3136358}"/>
              </a:ext>
            </a:extLst>
          </p:cNvPr>
          <p:cNvSpPr>
            <a:spLocks noGrp="1"/>
          </p:cNvSpPr>
          <p:nvPr>
            <p:ph type="ftr" sz="quarter" idx="11"/>
          </p:nvPr>
        </p:nvSpPr>
        <p:spPr/>
        <p:txBody>
          <a:bodyPr/>
          <a:lstStyle>
            <a:lvl1pPr algn="l">
              <a:defRPr/>
            </a:lvl1pPr>
          </a:lstStyle>
          <a:p>
            <a:endParaRPr lang="en-US"/>
          </a:p>
        </p:txBody>
      </p:sp>
      <p:sp>
        <p:nvSpPr>
          <p:cNvPr id="9" name="Slide Number Placeholder 8">
            <a:extLst>
              <a:ext uri="{FF2B5EF4-FFF2-40B4-BE49-F238E27FC236}">
                <a16:creationId xmlns:a16="http://schemas.microsoft.com/office/drawing/2014/main" id="{5F6DB5B8-71E7-5E43-60B4-7E74462994AC}"/>
              </a:ext>
            </a:extLst>
          </p:cNvPr>
          <p:cNvSpPr>
            <a:spLocks noGrp="1"/>
          </p:cNvSpPr>
          <p:nvPr>
            <p:ph type="sldNum" sz="quarter" idx="12"/>
          </p:nvPr>
        </p:nvSpPr>
        <p:spPr/>
        <p:txBody>
          <a:bodyPr/>
          <a:lstStyle/>
          <a:p>
            <a:fld id="{42B2D4D1-AE45-9C47-B268-39C5B9049857}" type="slidenum">
              <a:rPr lang="en-US" smtClean="0"/>
              <a:t>‹#›</a:t>
            </a:fld>
            <a:endParaRPr lang="en-US"/>
          </a:p>
        </p:txBody>
      </p:sp>
    </p:spTree>
    <p:extLst>
      <p:ext uri="{BB962C8B-B14F-4D97-AF65-F5344CB8AC3E}">
        <p14:creationId xmlns:p14="http://schemas.microsoft.com/office/powerpoint/2010/main" val="98522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A9D9-61E2-22D7-DC56-947997AEC2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9040B40-A0EC-E428-F705-065E34A04D3C}"/>
              </a:ext>
            </a:extLst>
          </p:cNvPr>
          <p:cNvSpPr>
            <a:spLocks noGrp="1"/>
          </p:cNvSpPr>
          <p:nvPr>
            <p:ph type="ftr" sz="quarter" idx="11"/>
          </p:nvPr>
        </p:nvSpPr>
        <p:spPr/>
        <p:txBody>
          <a:bodyPr/>
          <a:lstStyle>
            <a:lvl1pPr algn="l">
              <a:defRPr/>
            </a:lvl1pPr>
          </a:lstStyle>
          <a:p>
            <a:endParaRPr lang="en-US"/>
          </a:p>
        </p:txBody>
      </p:sp>
      <p:sp>
        <p:nvSpPr>
          <p:cNvPr id="5" name="Slide Number Placeholder 4">
            <a:extLst>
              <a:ext uri="{FF2B5EF4-FFF2-40B4-BE49-F238E27FC236}">
                <a16:creationId xmlns:a16="http://schemas.microsoft.com/office/drawing/2014/main" id="{D5020ECA-F93F-B63F-C473-E8E6B5BFD435}"/>
              </a:ext>
            </a:extLst>
          </p:cNvPr>
          <p:cNvSpPr>
            <a:spLocks noGrp="1"/>
          </p:cNvSpPr>
          <p:nvPr>
            <p:ph type="sldNum" sz="quarter" idx="12"/>
          </p:nvPr>
        </p:nvSpPr>
        <p:spPr/>
        <p:txBody>
          <a:bodyPr/>
          <a:lstStyle/>
          <a:p>
            <a:fld id="{42B2D4D1-AE45-9C47-B268-39C5B9049857}" type="slidenum">
              <a:rPr lang="en-US" smtClean="0"/>
              <a:t>‹#›</a:t>
            </a:fld>
            <a:endParaRPr lang="en-US"/>
          </a:p>
        </p:txBody>
      </p:sp>
    </p:spTree>
    <p:extLst>
      <p:ext uri="{BB962C8B-B14F-4D97-AF65-F5344CB8AC3E}">
        <p14:creationId xmlns:p14="http://schemas.microsoft.com/office/powerpoint/2010/main" val="261694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4F760B-C1E7-F510-B10B-5A0E6FDCD931}"/>
              </a:ext>
            </a:extLst>
          </p:cNvPr>
          <p:cNvSpPr>
            <a:spLocks noGrp="1"/>
          </p:cNvSpPr>
          <p:nvPr>
            <p:ph type="ftr" sz="quarter" idx="11"/>
          </p:nvPr>
        </p:nvSpPr>
        <p:spPr/>
        <p:txBody>
          <a:bodyPr/>
          <a:lstStyle>
            <a:lvl1pPr algn="l">
              <a:defRPr/>
            </a:lvl1pPr>
          </a:lstStyle>
          <a:p>
            <a:endParaRPr lang="en-US"/>
          </a:p>
        </p:txBody>
      </p:sp>
      <p:sp>
        <p:nvSpPr>
          <p:cNvPr id="4" name="Slide Number Placeholder 3">
            <a:extLst>
              <a:ext uri="{FF2B5EF4-FFF2-40B4-BE49-F238E27FC236}">
                <a16:creationId xmlns:a16="http://schemas.microsoft.com/office/drawing/2014/main" id="{C74FEB81-7085-7B2C-85DA-5AA89B979130}"/>
              </a:ext>
            </a:extLst>
          </p:cNvPr>
          <p:cNvSpPr>
            <a:spLocks noGrp="1"/>
          </p:cNvSpPr>
          <p:nvPr>
            <p:ph type="sldNum" sz="quarter" idx="12"/>
          </p:nvPr>
        </p:nvSpPr>
        <p:spPr/>
        <p:txBody>
          <a:bodyPr/>
          <a:lstStyle/>
          <a:p>
            <a:fld id="{42B2D4D1-AE45-9C47-B268-39C5B9049857}" type="slidenum">
              <a:rPr lang="en-US" smtClean="0"/>
              <a:t>‹#›</a:t>
            </a:fld>
            <a:endParaRPr lang="en-US"/>
          </a:p>
        </p:txBody>
      </p:sp>
    </p:spTree>
    <p:extLst>
      <p:ext uri="{BB962C8B-B14F-4D97-AF65-F5344CB8AC3E}">
        <p14:creationId xmlns:p14="http://schemas.microsoft.com/office/powerpoint/2010/main" val="206079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ABE8-6564-60B7-908B-B29F1D570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8A770A-E039-D266-7ED1-65DB01F7D5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C2DB33-1C89-FEC7-D222-41196933D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162C028-AADB-7D1A-4DE9-3AB85E9F110A}"/>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3B3D2D1F-E746-4149-B9FB-C7314AF32242}"/>
              </a:ext>
            </a:extLst>
          </p:cNvPr>
          <p:cNvSpPr>
            <a:spLocks noGrp="1"/>
          </p:cNvSpPr>
          <p:nvPr>
            <p:ph type="sldNum" sz="quarter" idx="12"/>
          </p:nvPr>
        </p:nvSpPr>
        <p:spPr/>
        <p:txBody>
          <a:bodyPr/>
          <a:lstStyle/>
          <a:p>
            <a:fld id="{42B2D4D1-AE45-9C47-B268-39C5B9049857}" type="slidenum">
              <a:rPr lang="en-US" smtClean="0"/>
              <a:t>‹#›</a:t>
            </a:fld>
            <a:endParaRPr lang="en-US"/>
          </a:p>
        </p:txBody>
      </p:sp>
    </p:spTree>
    <p:extLst>
      <p:ext uri="{BB962C8B-B14F-4D97-AF65-F5344CB8AC3E}">
        <p14:creationId xmlns:p14="http://schemas.microsoft.com/office/powerpoint/2010/main" val="1273301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screen shot of a computer&#10;&#10;AI-generated content may be incorrect.">
            <a:extLst>
              <a:ext uri="{FF2B5EF4-FFF2-40B4-BE49-F238E27FC236}">
                <a16:creationId xmlns:a16="http://schemas.microsoft.com/office/drawing/2014/main" id="{D38F7C99-4F9B-2554-8264-F592ABE65436}"/>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52162CA-ADD0-EB1E-8BCA-2DAD099C2176}"/>
              </a:ext>
            </a:extLst>
          </p:cNvPr>
          <p:cNvSpPr>
            <a:spLocks noGrp="1"/>
          </p:cNvSpPr>
          <p:nvPr>
            <p:ph type="title"/>
          </p:nvPr>
        </p:nvSpPr>
        <p:spPr>
          <a:xfrm>
            <a:off x="395021" y="365125"/>
            <a:ext cx="1143365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A674C-C32A-D3CD-943A-174B2B3C8CE9}"/>
              </a:ext>
            </a:extLst>
          </p:cNvPr>
          <p:cNvSpPr>
            <a:spLocks noGrp="1"/>
          </p:cNvSpPr>
          <p:nvPr>
            <p:ph type="body" idx="1"/>
          </p:nvPr>
        </p:nvSpPr>
        <p:spPr>
          <a:xfrm>
            <a:off x="395021" y="1825625"/>
            <a:ext cx="11433657" cy="435133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CB30FB8-2440-BC16-F16B-6CC900DABFF1}"/>
              </a:ext>
            </a:extLst>
          </p:cNvPr>
          <p:cNvSpPr>
            <a:spLocks noGrp="1"/>
          </p:cNvSpPr>
          <p:nvPr>
            <p:ph type="ftr" sz="quarter" idx="3"/>
          </p:nvPr>
        </p:nvSpPr>
        <p:spPr>
          <a:xfrm>
            <a:off x="136551" y="6422185"/>
            <a:ext cx="8016850" cy="365125"/>
          </a:xfrm>
          <a:prstGeom prst="rect">
            <a:avLst/>
          </a:prstGeom>
        </p:spPr>
        <p:txBody>
          <a:bodyPr vert="horz" lIns="91440" tIns="45720" rIns="91440" bIns="45720" rtlCol="0" anchor="ctr"/>
          <a:lstStyle>
            <a:lvl1pPr algn="ctr">
              <a:defRPr sz="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2887FF-E774-DCB7-7C1D-9EBC34C2DF1B}"/>
              </a:ext>
            </a:extLst>
          </p:cNvPr>
          <p:cNvSpPr>
            <a:spLocks noGrp="1"/>
          </p:cNvSpPr>
          <p:nvPr>
            <p:ph type="sldNum" sz="quarter" idx="4"/>
          </p:nvPr>
        </p:nvSpPr>
        <p:spPr>
          <a:xfrm>
            <a:off x="8610600" y="6422185"/>
            <a:ext cx="3444850"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42B2D4D1-AE45-9C47-B268-39C5B9049857}" type="slidenum">
              <a:rPr lang="en-US" smtClean="0"/>
              <a:t>‹#›</a:t>
            </a:fld>
            <a:endParaRPr lang="en-US"/>
          </a:p>
        </p:txBody>
      </p:sp>
    </p:spTree>
    <p:extLst>
      <p:ext uri="{BB962C8B-B14F-4D97-AF65-F5344CB8AC3E}">
        <p14:creationId xmlns:p14="http://schemas.microsoft.com/office/powerpoint/2010/main" val="419540240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60" r:id="rId11"/>
    <p:sldLayoutId id="2147483661" r:id="rId12"/>
  </p:sldLayoutIdLst>
  <p:txStyles>
    <p:titleStyle>
      <a:lvl1pPr algn="l" defTabSz="914400" rtl="0" eaLnBrk="1" latinLnBrk="0" hangingPunct="1">
        <a:lnSpc>
          <a:spcPct val="90000"/>
        </a:lnSpc>
        <a:spcBef>
          <a:spcPct val="0"/>
        </a:spcBef>
        <a:buNone/>
        <a:defRPr sz="4000" b="1" kern="1200">
          <a:solidFill>
            <a:srgbClr val="7030A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2" Type="http://schemas.openxmlformats.org/officeDocument/2006/relationships/hyperlink" Target="https://www.nature.com/articles/s42256-021-00307-0"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535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D7FE182-8337-961E-6228-C94DF2AC249E}"/>
              </a:ext>
            </a:extLst>
          </p:cNvPr>
          <p:cNvPicPr>
            <a:picLocks noChangeAspect="1"/>
          </p:cNvPicPr>
          <p:nvPr/>
        </p:nvPicPr>
        <p:blipFill>
          <a:blip r:embed="rId3">
            <a:duotone>
              <a:schemeClr val="bg2">
                <a:shade val="45000"/>
                <a:satMod val="135000"/>
              </a:schemeClr>
              <a:prstClr val="white"/>
            </a:duotone>
          </a:blip>
          <a:srcRect t="6010" b="678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8D4A4DB-629D-DA57-4040-039891DE9FA5}"/>
              </a:ext>
            </a:extLst>
          </p:cNvPr>
          <p:cNvSpPr>
            <a:spLocks noGrp="1"/>
          </p:cNvSpPr>
          <p:nvPr>
            <p:ph type="title"/>
          </p:nvPr>
        </p:nvSpPr>
        <p:spPr/>
        <p:txBody>
          <a:bodyPr>
            <a:normAutofit/>
          </a:bodyPr>
          <a:lstStyle/>
          <a:p>
            <a:r>
              <a:rPr lang="en-US" dirty="0"/>
              <a:t>Transformer Architecture</a:t>
            </a:r>
          </a:p>
        </p:txBody>
      </p:sp>
      <p:graphicFrame>
        <p:nvGraphicFramePr>
          <p:cNvPr id="16" name="Content Placeholder 2">
            <a:extLst>
              <a:ext uri="{FF2B5EF4-FFF2-40B4-BE49-F238E27FC236}">
                <a16:creationId xmlns:a16="http://schemas.microsoft.com/office/drawing/2014/main" id="{EC7935C5-7B7F-6A36-0F19-0A67EC50E073}"/>
              </a:ext>
            </a:extLst>
          </p:cNvPr>
          <p:cNvGraphicFramePr>
            <a:graphicFrameLocks noGrp="1"/>
          </p:cNvGraphicFramePr>
          <p:nvPr>
            <p:ph idx="1"/>
            <p:extLst>
              <p:ext uri="{D42A27DB-BD31-4B8C-83A1-F6EECF244321}">
                <p14:modId xmlns:p14="http://schemas.microsoft.com/office/powerpoint/2010/main" val="2507981073"/>
              </p:ext>
            </p:extLst>
          </p:nvPr>
        </p:nvGraphicFramePr>
        <p:xfrm>
          <a:off x="395288" y="1825625"/>
          <a:ext cx="1143317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071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2BA66-857B-959D-1F5A-5FA83FF9589B}"/>
              </a:ext>
            </a:extLst>
          </p:cNvPr>
          <p:cNvSpPr>
            <a:spLocks noGrp="1"/>
          </p:cNvSpPr>
          <p:nvPr>
            <p:ph type="title"/>
          </p:nvPr>
        </p:nvSpPr>
        <p:spPr/>
        <p:txBody>
          <a:bodyPr>
            <a:normAutofit/>
          </a:bodyPr>
          <a:lstStyle/>
          <a:p>
            <a:r>
              <a:rPr lang="en-US" sz="5400" baseline="0"/>
              <a:t>The Large Language Model</a:t>
            </a:r>
            <a:endParaRPr lang="en-US" sz="5400"/>
          </a:p>
        </p:txBody>
      </p:sp>
      <p:sp>
        <p:nvSpPr>
          <p:cNvPr id="3" name="Content Placeholder 2">
            <a:extLst>
              <a:ext uri="{FF2B5EF4-FFF2-40B4-BE49-F238E27FC236}">
                <a16:creationId xmlns:a16="http://schemas.microsoft.com/office/drawing/2014/main" id="{63D58DF2-E704-D6BC-BED7-3954EAC61CC9}"/>
              </a:ext>
            </a:extLst>
          </p:cNvPr>
          <p:cNvSpPr>
            <a:spLocks noGrp="1"/>
          </p:cNvSpPr>
          <p:nvPr>
            <p:ph idx="1"/>
          </p:nvPr>
        </p:nvSpPr>
        <p:spPr>
          <a:xfrm>
            <a:off x="838200" y="1929384"/>
            <a:ext cx="10515600" cy="4251960"/>
          </a:xfrm>
        </p:spPr>
        <p:txBody>
          <a:bodyPr anchor="t">
            <a:normAutofit/>
          </a:bodyPr>
          <a:lstStyle/>
          <a:p>
            <a:r>
              <a:rPr lang="en-US" sz="1800" dirty="0"/>
              <a:t>“A large language model is an AI system trained on very large collections of text, learning statistical patterns of language so that it can answer questions, summarize, translate, or generate new text in a human-like way.”</a:t>
            </a:r>
            <a:endParaRPr lang="en-US" sz="1700" dirty="0"/>
          </a:p>
          <a:p>
            <a:r>
              <a:rPr lang="en-US" sz="1700" dirty="0"/>
              <a:t>OpenAI’s GPT(generative pre-trained transformer)  was the first commercially successful of these;  The introduction of GPT 3 in May 2020 was the milestone, with the eventual release of ChatGPT built on GPT 3.5 in late 2022.</a:t>
            </a:r>
          </a:p>
          <a:p>
            <a:r>
              <a:rPr lang="en-US" sz="1700" baseline="0" dirty="0"/>
              <a:t>What was revolutionary was the evidence of transfer learning</a:t>
            </a:r>
            <a:r>
              <a:rPr lang="en-US" sz="1700" dirty="0"/>
              <a:t>;  the large language model could do tasks it was never trained on.</a:t>
            </a:r>
          </a:p>
          <a:p>
            <a:pPr lvl="1"/>
            <a:r>
              <a:rPr lang="en-US" sz="1300" baseline="0" dirty="0"/>
              <a:t>T</a:t>
            </a:r>
            <a:r>
              <a:rPr lang="en-US" sz="1300" dirty="0"/>
              <a:t>ranslation</a:t>
            </a:r>
          </a:p>
          <a:p>
            <a:pPr lvl="1"/>
            <a:r>
              <a:rPr lang="en-US" sz="1300" baseline="0" dirty="0"/>
              <a:t>Arithmetic</a:t>
            </a:r>
          </a:p>
          <a:p>
            <a:pPr lvl="1"/>
            <a:r>
              <a:rPr lang="en-US" sz="1300" dirty="0"/>
              <a:t>Question answering</a:t>
            </a:r>
          </a:p>
          <a:p>
            <a:pPr lvl="1"/>
            <a:r>
              <a:rPr lang="en-US" sz="1300" baseline="0" dirty="0"/>
              <a:t>Wr</a:t>
            </a:r>
            <a:r>
              <a:rPr lang="en-US" sz="1300" dirty="0"/>
              <a:t>iting software code</a:t>
            </a:r>
            <a:endParaRPr lang="en-US" sz="1300" baseline="0" dirty="0"/>
          </a:p>
          <a:p>
            <a:endParaRPr lang="en-US" sz="1700" baseline="0" dirty="0"/>
          </a:p>
        </p:txBody>
      </p:sp>
    </p:spTree>
    <p:extLst>
      <p:ext uri="{BB962C8B-B14F-4D97-AF65-F5344CB8AC3E}">
        <p14:creationId xmlns:p14="http://schemas.microsoft.com/office/powerpoint/2010/main" val="3933021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6B8E-BE54-4D86-AA4E-1D2BC8D60096}"/>
              </a:ext>
            </a:extLst>
          </p:cNvPr>
          <p:cNvSpPr>
            <a:spLocks noGrp="1"/>
          </p:cNvSpPr>
          <p:nvPr>
            <p:ph type="title"/>
          </p:nvPr>
        </p:nvSpPr>
        <p:spPr/>
        <p:txBody>
          <a:bodyPr>
            <a:normAutofit/>
          </a:bodyPr>
          <a:lstStyle/>
          <a:p>
            <a:r>
              <a:rPr lang="en-US" sz="5400" dirty="0"/>
              <a:t>The Large Language Model in Medicine</a:t>
            </a:r>
          </a:p>
        </p:txBody>
      </p:sp>
      <p:sp>
        <p:nvSpPr>
          <p:cNvPr id="3" name="Content Placeholder 2">
            <a:extLst>
              <a:ext uri="{FF2B5EF4-FFF2-40B4-BE49-F238E27FC236}">
                <a16:creationId xmlns:a16="http://schemas.microsoft.com/office/drawing/2014/main" id="{A4985884-D5F3-D607-23E0-F73A891B62A1}"/>
              </a:ext>
            </a:extLst>
          </p:cNvPr>
          <p:cNvSpPr>
            <a:spLocks noGrp="1"/>
          </p:cNvSpPr>
          <p:nvPr>
            <p:ph idx="1"/>
          </p:nvPr>
        </p:nvSpPr>
        <p:spPr>
          <a:xfrm>
            <a:off x="838200" y="1929384"/>
            <a:ext cx="10515600" cy="4251960"/>
          </a:xfrm>
        </p:spPr>
        <p:txBody>
          <a:bodyPr anchor="t">
            <a:normAutofit/>
          </a:bodyPr>
          <a:lstStyle/>
          <a:p>
            <a:r>
              <a:rPr lang="en-US" sz="2200" dirty="0"/>
              <a:t>Subsequent evolution of these models have added capabilities such as “thinking”, and have resulted in current models such as ChatGPT 5, Gemini 3, Claude Opus 4.6</a:t>
            </a:r>
          </a:p>
          <a:p>
            <a:r>
              <a:rPr lang="en-US" sz="2200" dirty="0"/>
              <a:t>Given medicine’s large reliance on textual data, excitement occurred about applying LLMs to tasks like note creation, summarization, patient question answering.</a:t>
            </a:r>
          </a:p>
          <a:p>
            <a:r>
              <a:rPr lang="en-US" sz="2200" dirty="0"/>
              <a:t>Also, the transformer architecture can handle multimodal data(images, video, sound) which is common in medicine.</a:t>
            </a:r>
          </a:p>
          <a:p>
            <a:r>
              <a:rPr lang="en-US" sz="2200" dirty="0"/>
              <a:t>However, large language models are only a one part of artificial intelligence.</a:t>
            </a:r>
          </a:p>
          <a:p>
            <a:pPr marL="0" indent="0">
              <a:buNone/>
            </a:pPr>
            <a:endParaRPr lang="en-US" sz="2200" dirty="0"/>
          </a:p>
          <a:p>
            <a:endParaRPr lang="en-US" sz="2200" dirty="0"/>
          </a:p>
        </p:txBody>
      </p:sp>
    </p:spTree>
    <p:extLst>
      <p:ext uri="{BB962C8B-B14F-4D97-AF65-F5344CB8AC3E}">
        <p14:creationId xmlns:p14="http://schemas.microsoft.com/office/powerpoint/2010/main" val="2764901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213E-BF7F-B12D-E8DC-10A0F241A595}"/>
              </a:ext>
            </a:extLst>
          </p:cNvPr>
          <p:cNvSpPr>
            <a:spLocks noGrp="1"/>
          </p:cNvSpPr>
          <p:nvPr>
            <p:ph type="title"/>
          </p:nvPr>
        </p:nvSpPr>
        <p:spPr/>
        <p:txBody>
          <a:bodyPr>
            <a:normAutofit/>
          </a:bodyPr>
          <a:lstStyle/>
          <a:p>
            <a:r>
              <a:rPr lang="en-US" sz="4200"/>
              <a:t>The Various Definitions of Artificial Intelligence</a:t>
            </a:r>
          </a:p>
        </p:txBody>
      </p:sp>
      <p:sp>
        <p:nvSpPr>
          <p:cNvPr id="3" name="Content Placeholder 2">
            <a:extLst>
              <a:ext uri="{FF2B5EF4-FFF2-40B4-BE49-F238E27FC236}">
                <a16:creationId xmlns:a16="http://schemas.microsoft.com/office/drawing/2014/main" id="{2507BBA9-D6C0-08D5-07D1-472464197085}"/>
              </a:ext>
            </a:extLst>
          </p:cNvPr>
          <p:cNvSpPr>
            <a:spLocks noGrp="1"/>
          </p:cNvSpPr>
          <p:nvPr>
            <p:ph idx="1"/>
          </p:nvPr>
        </p:nvSpPr>
        <p:spPr>
          <a:xfrm>
            <a:off x="838200" y="1929384"/>
            <a:ext cx="10515600" cy="4251960"/>
          </a:xfrm>
        </p:spPr>
        <p:txBody>
          <a:bodyPr>
            <a:normAutofit/>
          </a:bodyPr>
          <a:lstStyle/>
          <a:p>
            <a:r>
              <a:rPr lang="en-US" sz="2200" dirty="0"/>
              <a:t>Classical(McCarthy - 1955) - </a:t>
            </a:r>
            <a:r>
              <a:rPr lang="en-US" sz="2200" dirty="0">
                <a:latin typeface="Nobile" pitchFamily="34" charset="0"/>
                <a:ea typeface="Nobile" pitchFamily="34" charset="-122"/>
                <a:cs typeface="Nobile" pitchFamily="34" charset="-120"/>
              </a:rPr>
              <a:t>"The science and engineering of making intelligent machines, especially intelligent computer programs.“ </a:t>
            </a:r>
          </a:p>
          <a:p>
            <a:r>
              <a:rPr lang="en-US" sz="2200" dirty="0">
                <a:latin typeface="Nobile" pitchFamily="34" charset="0"/>
                <a:ea typeface="Nobile" pitchFamily="34" charset="-122"/>
              </a:rPr>
              <a:t>Philosophical - </a:t>
            </a:r>
            <a:r>
              <a:rPr lang="en-US" sz="2200" dirty="0">
                <a:latin typeface="Nobile" pitchFamily="34" charset="0"/>
                <a:ea typeface="Nobile" pitchFamily="34" charset="-122"/>
                <a:cs typeface="Nobile" pitchFamily="34" charset="-120"/>
              </a:rPr>
              <a:t>"The simulation or replication of human intelligence in machines, including reasoning and consciousness."</a:t>
            </a:r>
            <a:endParaRPr lang="en-US" sz="2200" dirty="0">
              <a:latin typeface="Nobile" pitchFamily="34" charset="0"/>
              <a:ea typeface="Nobile" pitchFamily="34" charset="-122"/>
            </a:endParaRPr>
          </a:p>
          <a:p>
            <a:pPr marL="457200" lvl="1" indent="0">
              <a:buNone/>
            </a:pPr>
            <a:endParaRPr lang="en-US" sz="1800" dirty="0"/>
          </a:p>
          <a:p>
            <a:pPr marL="0" indent="0">
              <a:buNone/>
            </a:pPr>
            <a:endParaRPr lang="en-US" sz="2200" dirty="0"/>
          </a:p>
          <a:p>
            <a:endParaRPr lang="en-US" sz="2200" dirty="0"/>
          </a:p>
          <a:p>
            <a:endParaRPr lang="en-US" sz="2200" dirty="0"/>
          </a:p>
        </p:txBody>
      </p:sp>
    </p:spTree>
    <p:extLst>
      <p:ext uri="{BB962C8B-B14F-4D97-AF65-F5344CB8AC3E}">
        <p14:creationId xmlns:p14="http://schemas.microsoft.com/office/powerpoint/2010/main" val="3628737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11B8251E-34B8-737A-F657-AC99B58B50B8}"/>
              </a:ext>
            </a:extLst>
          </p:cNvPr>
          <p:cNvSpPr/>
          <p:nvPr/>
        </p:nvSpPr>
        <p:spPr>
          <a:xfrm>
            <a:off x="580827" y="490438"/>
            <a:ext cx="6958608" cy="382588"/>
          </a:xfrm>
          <a:prstGeom prst="rect">
            <a:avLst/>
          </a:prstGeom>
          <a:noFill/>
          <a:ln/>
        </p:spPr>
        <p:txBody>
          <a:bodyPr wrap="none" lIns="0" tIns="0" rIns="0" bIns="0" rtlCol="0" anchor="t"/>
          <a:lstStyle/>
          <a:p>
            <a:pPr>
              <a:lnSpc>
                <a:spcPts val="3000"/>
              </a:lnSpc>
            </a:pPr>
            <a:r>
              <a:rPr lang="en-US" sz="2800">
                <a:solidFill>
                  <a:srgbClr val="1B1B27"/>
                </a:solidFill>
                <a:latin typeface="Alexandria" pitchFamily="34" charset="0"/>
                <a:ea typeface="Alexandria" pitchFamily="34" charset="-122"/>
                <a:cs typeface="Alexandria" pitchFamily="34" charset="-120"/>
              </a:rPr>
              <a:t>AI in Medicine: Timeline of Key Developments</a:t>
            </a:r>
            <a:endParaRPr lang="en-US" sz="2800"/>
          </a:p>
        </p:txBody>
      </p:sp>
      <p:sp>
        <p:nvSpPr>
          <p:cNvPr id="5" name="Shape 1">
            <a:extLst>
              <a:ext uri="{FF2B5EF4-FFF2-40B4-BE49-F238E27FC236}">
                <a16:creationId xmlns:a16="http://schemas.microsoft.com/office/drawing/2014/main" id="{EC7D51F3-D9B6-F2FF-7C76-2A0E01EC665C}"/>
              </a:ext>
            </a:extLst>
          </p:cNvPr>
          <p:cNvSpPr/>
          <p:nvPr/>
        </p:nvSpPr>
        <p:spPr>
          <a:xfrm>
            <a:off x="6242049" y="1117799"/>
            <a:ext cx="45719" cy="4677171"/>
          </a:xfrm>
          <a:prstGeom prst="roundRect">
            <a:avLst>
              <a:gd name="adj" fmla="val 404888"/>
            </a:avLst>
          </a:prstGeom>
          <a:solidFill>
            <a:srgbClr val="B8C3DF"/>
          </a:solidFill>
          <a:ln/>
        </p:spPr>
        <p:txBody>
          <a:bodyPr/>
          <a:lstStyle/>
          <a:p>
            <a:endParaRPr lang="en-US" sz="1500"/>
          </a:p>
        </p:txBody>
      </p:sp>
      <p:sp>
        <p:nvSpPr>
          <p:cNvPr id="6" name="Shape 2">
            <a:extLst>
              <a:ext uri="{FF2B5EF4-FFF2-40B4-BE49-F238E27FC236}">
                <a16:creationId xmlns:a16="http://schemas.microsoft.com/office/drawing/2014/main" id="{E30A88C3-0948-841F-624C-49EC2E4E54FD}"/>
              </a:ext>
            </a:extLst>
          </p:cNvPr>
          <p:cNvSpPr/>
          <p:nvPr/>
        </p:nvSpPr>
        <p:spPr>
          <a:xfrm>
            <a:off x="5756176" y="1249164"/>
            <a:ext cx="367208" cy="12700"/>
          </a:xfrm>
          <a:prstGeom prst="roundRect">
            <a:avLst>
              <a:gd name="adj" fmla="val 404888"/>
            </a:avLst>
          </a:prstGeom>
          <a:solidFill>
            <a:srgbClr val="B8C3DF"/>
          </a:solidFill>
          <a:ln/>
        </p:spPr>
        <p:txBody>
          <a:bodyPr/>
          <a:lstStyle/>
          <a:p>
            <a:endParaRPr lang="en-US" sz="1500"/>
          </a:p>
        </p:txBody>
      </p:sp>
      <p:sp>
        <p:nvSpPr>
          <p:cNvPr id="7" name="Shape 3">
            <a:extLst>
              <a:ext uri="{FF2B5EF4-FFF2-40B4-BE49-F238E27FC236}">
                <a16:creationId xmlns:a16="http://schemas.microsoft.com/office/drawing/2014/main" id="{0C26D6A4-CEC8-3B72-205B-6A377F8B7824}"/>
              </a:ext>
            </a:extLst>
          </p:cNvPr>
          <p:cNvSpPr/>
          <p:nvPr/>
        </p:nvSpPr>
        <p:spPr>
          <a:xfrm>
            <a:off x="6110684" y="1117799"/>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8" name="Text 4">
            <a:extLst>
              <a:ext uri="{FF2B5EF4-FFF2-40B4-BE49-F238E27FC236}">
                <a16:creationId xmlns:a16="http://schemas.microsoft.com/office/drawing/2014/main" id="{E3D97A96-63EF-72C5-1060-8A31EB21DE2D}"/>
              </a:ext>
            </a:extLst>
          </p:cNvPr>
          <p:cNvSpPr/>
          <p:nvPr/>
        </p:nvSpPr>
        <p:spPr>
          <a:xfrm>
            <a:off x="6156623" y="1140768"/>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1</a:t>
            </a:r>
            <a:endParaRPr lang="en-US" sz="1417"/>
          </a:p>
        </p:txBody>
      </p:sp>
      <p:sp>
        <p:nvSpPr>
          <p:cNvPr id="9" name="Text 5">
            <a:extLst>
              <a:ext uri="{FF2B5EF4-FFF2-40B4-BE49-F238E27FC236}">
                <a16:creationId xmlns:a16="http://schemas.microsoft.com/office/drawing/2014/main" id="{09AFBE0D-4017-726F-2CED-A5D5B5F6EEAF}"/>
              </a:ext>
            </a:extLst>
          </p:cNvPr>
          <p:cNvSpPr/>
          <p:nvPr/>
        </p:nvSpPr>
        <p:spPr>
          <a:xfrm>
            <a:off x="4105969" y="1159868"/>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1970s</a:t>
            </a:r>
            <a:endParaRPr lang="en-US" sz="1400"/>
          </a:p>
        </p:txBody>
      </p:sp>
      <p:sp>
        <p:nvSpPr>
          <p:cNvPr id="10" name="Text 6">
            <a:extLst>
              <a:ext uri="{FF2B5EF4-FFF2-40B4-BE49-F238E27FC236}">
                <a16:creationId xmlns:a16="http://schemas.microsoft.com/office/drawing/2014/main" id="{C993A38F-2BED-3543-727E-E5115DD44D93}"/>
              </a:ext>
            </a:extLst>
          </p:cNvPr>
          <p:cNvSpPr/>
          <p:nvPr/>
        </p:nvSpPr>
        <p:spPr>
          <a:xfrm>
            <a:off x="580827" y="1424484"/>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MYCIN (1972-76): Stanford's rule-based system for diagnosing bacterial infections and recommending antibiotics.</a:t>
            </a:r>
          </a:p>
        </p:txBody>
      </p:sp>
      <p:sp>
        <p:nvSpPr>
          <p:cNvPr id="11" name="Shape 7">
            <a:extLst>
              <a:ext uri="{FF2B5EF4-FFF2-40B4-BE49-F238E27FC236}">
                <a16:creationId xmlns:a16="http://schemas.microsoft.com/office/drawing/2014/main" id="{3C79E1B8-2EDA-DF9F-7E88-3BB2630E6900}"/>
              </a:ext>
            </a:extLst>
          </p:cNvPr>
          <p:cNvSpPr/>
          <p:nvPr/>
        </p:nvSpPr>
        <p:spPr>
          <a:xfrm>
            <a:off x="6373416" y="1983582"/>
            <a:ext cx="367208" cy="12700"/>
          </a:xfrm>
          <a:prstGeom prst="roundRect">
            <a:avLst>
              <a:gd name="adj" fmla="val 404888"/>
            </a:avLst>
          </a:prstGeom>
          <a:solidFill>
            <a:srgbClr val="B8C3DF"/>
          </a:solidFill>
          <a:ln/>
        </p:spPr>
        <p:txBody>
          <a:bodyPr/>
          <a:lstStyle/>
          <a:p>
            <a:endParaRPr lang="en-US" sz="1500"/>
          </a:p>
        </p:txBody>
      </p:sp>
      <p:sp>
        <p:nvSpPr>
          <p:cNvPr id="12" name="Shape 8">
            <a:extLst>
              <a:ext uri="{FF2B5EF4-FFF2-40B4-BE49-F238E27FC236}">
                <a16:creationId xmlns:a16="http://schemas.microsoft.com/office/drawing/2014/main" id="{A3AE113C-C418-C8F0-EEAD-73A1AD6F6117}"/>
              </a:ext>
            </a:extLst>
          </p:cNvPr>
          <p:cNvSpPr/>
          <p:nvPr/>
        </p:nvSpPr>
        <p:spPr>
          <a:xfrm>
            <a:off x="6110684" y="1852216"/>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13" name="Text 9">
            <a:extLst>
              <a:ext uri="{FF2B5EF4-FFF2-40B4-BE49-F238E27FC236}">
                <a16:creationId xmlns:a16="http://schemas.microsoft.com/office/drawing/2014/main" id="{EB39C317-4E4B-021B-D778-74E397C9F255}"/>
              </a:ext>
            </a:extLst>
          </p:cNvPr>
          <p:cNvSpPr/>
          <p:nvPr/>
        </p:nvSpPr>
        <p:spPr>
          <a:xfrm>
            <a:off x="6156623" y="1875185"/>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2</a:t>
            </a:r>
            <a:endParaRPr lang="en-US" sz="1417"/>
          </a:p>
        </p:txBody>
      </p:sp>
      <p:sp>
        <p:nvSpPr>
          <p:cNvPr id="14" name="Text 10">
            <a:extLst>
              <a:ext uri="{FF2B5EF4-FFF2-40B4-BE49-F238E27FC236}">
                <a16:creationId xmlns:a16="http://schemas.microsoft.com/office/drawing/2014/main" id="{8301E2C9-9A05-2B3A-58C0-FB41D408FD20}"/>
              </a:ext>
            </a:extLst>
          </p:cNvPr>
          <p:cNvSpPr/>
          <p:nvPr/>
        </p:nvSpPr>
        <p:spPr>
          <a:xfrm>
            <a:off x="6860481" y="189428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1980s-1990s</a:t>
            </a:r>
            <a:endParaRPr lang="en-US" sz="1400"/>
          </a:p>
        </p:txBody>
      </p:sp>
      <p:sp>
        <p:nvSpPr>
          <p:cNvPr id="15" name="Text 11">
            <a:extLst>
              <a:ext uri="{FF2B5EF4-FFF2-40B4-BE49-F238E27FC236}">
                <a16:creationId xmlns:a16="http://schemas.microsoft.com/office/drawing/2014/main" id="{379203B7-B3BE-051C-15BA-162D02533748}"/>
              </a:ext>
            </a:extLst>
          </p:cNvPr>
          <p:cNvSpPr/>
          <p:nvPr/>
        </p:nvSpPr>
        <p:spPr>
          <a:xfrm>
            <a:off x="6860481" y="2158901"/>
            <a:ext cx="5055493" cy="391716"/>
          </a:xfrm>
          <a:prstGeom prst="rect">
            <a:avLst/>
          </a:prstGeom>
          <a:noFill/>
          <a:ln/>
        </p:spPr>
        <p:txBody>
          <a:bodyPr wrap="square" lIns="0" tIns="0" rIns="0" bIns="0" rtlCol="0" anchor="t"/>
          <a:lstStyle/>
          <a:p>
            <a:pPr>
              <a:lnSpc>
                <a:spcPts val="1542"/>
              </a:lnSpc>
            </a:pPr>
            <a:r>
              <a:rPr lang="en-US" sz="1200" dirty="0">
                <a:solidFill>
                  <a:srgbClr val="404155"/>
                </a:solidFill>
                <a:latin typeface="Nobile" pitchFamily="34" charset="0"/>
                <a:ea typeface="Nobile" pitchFamily="34" charset="-122"/>
                <a:cs typeface="Nobile" pitchFamily="34" charset="-120"/>
              </a:rPr>
              <a:t>Internist-I and QMR: Early diagnostic decision support systems widely used in medical education.  Generate differential diagnosis.</a:t>
            </a:r>
            <a:endParaRPr lang="en-US" sz="958" dirty="0"/>
          </a:p>
        </p:txBody>
      </p:sp>
      <p:sp>
        <p:nvSpPr>
          <p:cNvPr id="16" name="Shape 12">
            <a:extLst>
              <a:ext uri="{FF2B5EF4-FFF2-40B4-BE49-F238E27FC236}">
                <a16:creationId xmlns:a16="http://schemas.microsoft.com/office/drawing/2014/main" id="{78A860F9-D0EE-6177-138C-46A40B838CAA}"/>
              </a:ext>
            </a:extLst>
          </p:cNvPr>
          <p:cNvSpPr/>
          <p:nvPr/>
        </p:nvSpPr>
        <p:spPr>
          <a:xfrm>
            <a:off x="5756176" y="2616696"/>
            <a:ext cx="367208" cy="12700"/>
          </a:xfrm>
          <a:prstGeom prst="roundRect">
            <a:avLst>
              <a:gd name="adj" fmla="val 404888"/>
            </a:avLst>
          </a:prstGeom>
          <a:solidFill>
            <a:srgbClr val="B8C3DF"/>
          </a:solidFill>
          <a:ln/>
        </p:spPr>
        <p:txBody>
          <a:bodyPr/>
          <a:lstStyle/>
          <a:p>
            <a:endParaRPr lang="en-US" sz="1500"/>
          </a:p>
        </p:txBody>
      </p:sp>
      <p:sp>
        <p:nvSpPr>
          <p:cNvPr id="17" name="Shape 13">
            <a:extLst>
              <a:ext uri="{FF2B5EF4-FFF2-40B4-BE49-F238E27FC236}">
                <a16:creationId xmlns:a16="http://schemas.microsoft.com/office/drawing/2014/main" id="{782C966B-2794-0FC2-4315-D531162F088E}"/>
              </a:ext>
            </a:extLst>
          </p:cNvPr>
          <p:cNvSpPr/>
          <p:nvPr/>
        </p:nvSpPr>
        <p:spPr>
          <a:xfrm>
            <a:off x="6110684" y="2485331"/>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18" name="Text 14">
            <a:extLst>
              <a:ext uri="{FF2B5EF4-FFF2-40B4-BE49-F238E27FC236}">
                <a16:creationId xmlns:a16="http://schemas.microsoft.com/office/drawing/2014/main" id="{ACD0FE64-1B93-8CB0-1DDB-4027F9091FDF}"/>
              </a:ext>
            </a:extLst>
          </p:cNvPr>
          <p:cNvSpPr/>
          <p:nvPr/>
        </p:nvSpPr>
        <p:spPr>
          <a:xfrm>
            <a:off x="6156623" y="2508300"/>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3</a:t>
            </a:r>
            <a:endParaRPr lang="en-US" sz="1417"/>
          </a:p>
        </p:txBody>
      </p:sp>
      <p:sp>
        <p:nvSpPr>
          <p:cNvPr id="19" name="Text 15">
            <a:extLst>
              <a:ext uri="{FF2B5EF4-FFF2-40B4-BE49-F238E27FC236}">
                <a16:creationId xmlns:a16="http://schemas.microsoft.com/office/drawing/2014/main" id="{E9BAFCE6-AC63-31F7-F6B4-300FC265F8D9}"/>
              </a:ext>
            </a:extLst>
          </p:cNvPr>
          <p:cNvSpPr/>
          <p:nvPr/>
        </p:nvSpPr>
        <p:spPr>
          <a:xfrm>
            <a:off x="4105969" y="2527400"/>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1997</a:t>
            </a:r>
            <a:endParaRPr lang="en-US" sz="1400"/>
          </a:p>
        </p:txBody>
      </p:sp>
      <p:sp>
        <p:nvSpPr>
          <p:cNvPr id="20" name="Text 16">
            <a:extLst>
              <a:ext uri="{FF2B5EF4-FFF2-40B4-BE49-F238E27FC236}">
                <a16:creationId xmlns:a16="http://schemas.microsoft.com/office/drawing/2014/main" id="{FBE9A4E1-38C3-051C-0C7D-3939934DA968}"/>
              </a:ext>
            </a:extLst>
          </p:cNvPr>
          <p:cNvSpPr/>
          <p:nvPr/>
        </p:nvSpPr>
        <p:spPr>
          <a:xfrm>
            <a:off x="580827" y="2792016"/>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First Use of ML in Medical Imaging: Machine Learning methods applied to image classification in mammography and CT.</a:t>
            </a:r>
            <a:endParaRPr lang="en-US" sz="1200" dirty="0"/>
          </a:p>
        </p:txBody>
      </p:sp>
      <p:sp>
        <p:nvSpPr>
          <p:cNvPr id="21" name="Shape 17">
            <a:extLst>
              <a:ext uri="{FF2B5EF4-FFF2-40B4-BE49-F238E27FC236}">
                <a16:creationId xmlns:a16="http://schemas.microsoft.com/office/drawing/2014/main" id="{0C8B9467-6A4C-B806-39F3-EEA071ACE0F3}"/>
              </a:ext>
            </a:extLst>
          </p:cNvPr>
          <p:cNvSpPr/>
          <p:nvPr/>
        </p:nvSpPr>
        <p:spPr>
          <a:xfrm>
            <a:off x="6373416" y="3249811"/>
            <a:ext cx="367208" cy="12700"/>
          </a:xfrm>
          <a:prstGeom prst="roundRect">
            <a:avLst>
              <a:gd name="adj" fmla="val 404888"/>
            </a:avLst>
          </a:prstGeom>
          <a:solidFill>
            <a:srgbClr val="B8C3DF"/>
          </a:solidFill>
          <a:ln/>
        </p:spPr>
        <p:txBody>
          <a:bodyPr/>
          <a:lstStyle/>
          <a:p>
            <a:endParaRPr lang="en-US" sz="1500"/>
          </a:p>
        </p:txBody>
      </p:sp>
      <p:sp>
        <p:nvSpPr>
          <p:cNvPr id="22" name="Shape 18">
            <a:extLst>
              <a:ext uri="{FF2B5EF4-FFF2-40B4-BE49-F238E27FC236}">
                <a16:creationId xmlns:a16="http://schemas.microsoft.com/office/drawing/2014/main" id="{CF65D2E8-2157-56CA-0482-90DA3DE5EB8C}"/>
              </a:ext>
            </a:extLst>
          </p:cNvPr>
          <p:cNvSpPr/>
          <p:nvPr/>
        </p:nvSpPr>
        <p:spPr>
          <a:xfrm>
            <a:off x="6110684" y="311844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23" name="Text 19">
            <a:extLst>
              <a:ext uri="{FF2B5EF4-FFF2-40B4-BE49-F238E27FC236}">
                <a16:creationId xmlns:a16="http://schemas.microsoft.com/office/drawing/2014/main" id="{2694162B-164D-1340-DC7B-4C78EDD2CC01}"/>
              </a:ext>
            </a:extLst>
          </p:cNvPr>
          <p:cNvSpPr/>
          <p:nvPr/>
        </p:nvSpPr>
        <p:spPr>
          <a:xfrm>
            <a:off x="6156623" y="3141414"/>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4</a:t>
            </a:r>
            <a:endParaRPr lang="en-US" sz="1417"/>
          </a:p>
        </p:txBody>
      </p:sp>
      <p:sp>
        <p:nvSpPr>
          <p:cNvPr id="24" name="Text 20">
            <a:extLst>
              <a:ext uri="{FF2B5EF4-FFF2-40B4-BE49-F238E27FC236}">
                <a16:creationId xmlns:a16="http://schemas.microsoft.com/office/drawing/2014/main" id="{473D6586-B45C-195F-99B6-D39B2883F58F}"/>
              </a:ext>
            </a:extLst>
          </p:cNvPr>
          <p:cNvSpPr/>
          <p:nvPr/>
        </p:nvSpPr>
        <p:spPr>
          <a:xfrm>
            <a:off x="6860481" y="316051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2012-2016</a:t>
            </a:r>
            <a:endParaRPr lang="en-US" sz="1400"/>
          </a:p>
        </p:txBody>
      </p:sp>
      <p:sp>
        <p:nvSpPr>
          <p:cNvPr id="25" name="Text 21">
            <a:extLst>
              <a:ext uri="{FF2B5EF4-FFF2-40B4-BE49-F238E27FC236}">
                <a16:creationId xmlns:a16="http://schemas.microsoft.com/office/drawing/2014/main" id="{86F2EFFF-E208-4D9A-14FF-1FE3CB240B49}"/>
              </a:ext>
            </a:extLst>
          </p:cNvPr>
          <p:cNvSpPr/>
          <p:nvPr/>
        </p:nvSpPr>
        <p:spPr>
          <a:xfrm>
            <a:off x="6860481" y="3425131"/>
            <a:ext cx="5055493" cy="391716"/>
          </a:xfrm>
          <a:prstGeom prst="rect">
            <a:avLst/>
          </a:prstGeom>
          <a:noFill/>
          <a:ln/>
        </p:spPr>
        <p:txBody>
          <a:bodyPr wrap="square" lIns="0" tIns="0" rIns="0" bIns="0" rtlCol="0" anchor="t"/>
          <a:lstStyle/>
          <a:p>
            <a:pPr>
              <a:lnSpc>
                <a:spcPts val="1542"/>
              </a:lnSpc>
            </a:pPr>
            <a:r>
              <a:rPr lang="en-US" sz="1200" dirty="0">
                <a:solidFill>
                  <a:srgbClr val="404155"/>
                </a:solidFill>
                <a:latin typeface="Nobile" pitchFamily="34" charset="0"/>
                <a:ea typeface="Nobile" pitchFamily="34" charset="-122"/>
                <a:cs typeface="Nobile" pitchFamily="34" charset="-120"/>
              </a:rPr>
              <a:t>Deep Learning in Medical Imaging: CNNs applied to skin cancer classification, diabetic retinopathy, and radiology.</a:t>
            </a:r>
            <a:endParaRPr lang="en-US" sz="1200" dirty="0"/>
          </a:p>
        </p:txBody>
      </p:sp>
      <p:sp>
        <p:nvSpPr>
          <p:cNvPr id="26" name="Shape 22">
            <a:extLst>
              <a:ext uri="{FF2B5EF4-FFF2-40B4-BE49-F238E27FC236}">
                <a16:creationId xmlns:a16="http://schemas.microsoft.com/office/drawing/2014/main" id="{6A449272-C6AF-8557-A4D1-710AB755EA91}"/>
              </a:ext>
            </a:extLst>
          </p:cNvPr>
          <p:cNvSpPr/>
          <p:nvPr/>
        </p:nvSpPr>
        <p:spPr>
          <a:xfrm>
            <a:off x="5756176" y="3882926"/>
            <a:ext cx="367208" cy="12700"/>
          </a:xfrm>
          <a:prstGeom prst="roundRect">
            <a:avLst>
              <a:gd name="adj" fmla="val 404888"/>
            </a:avLst>
          </a:prstGeom>
          <a:solidFill>
            <a:srgbClr val="B8C3DF"/>
          </a:solidFill>
          <a:ln/>
        </p:spPr>
        <p:txBody>
          <a:bodyPr/>
          <a:lstStyle/>
          <a:p>
            <a:endParaRPr lang="en-US" sz="1500"/>
          </a:p>
        </p:txBody>
      </p:sp>
      <p:sp>
        <p:nvSpPr>
          <p:cNvPr id="27" name="Shape 23">
            <a:extLst>
              <a:ext uri="{FF2B5EF4-FFF2-40B4-BE49-F238E27FC236}">
                <a16:creationId xmlns:a16="http://schemas.microsoft.com/office/drawing/2014/main" id="{2CEAD829-1A25-4086-BDBE-E49CFEDCAEDF}"/>
              </a:ext>
            </a:extLst>
          </p:cNvPr>
          <p:cNvSpPr/>
          <p:nvPr/>
        </p:nvSpPr>
        <p:spPr>
          <a:xfrm>
            <a:off x="6110684" y="3751560"/>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28" name="Text 24">
            <a:extLst>
              <a:ext uri="{FF2B5EF4-FFF2-40B4-BE49-F238E27FC236}">
                <a16:creationId xmlns:a16="http://schemas.microsoft.com/office/drawing/2014/main" id="{98316CA4-9E85-62F4-AD6C-B8A04329353C}"/>
              </a:ext>
            </a:extLst>
          </p:cNvPr>
          <p:cNvSpPr/>
          <p:nvPr/>
        </p:nvSpPr>
        <p:spPr>
          <a:xfrm>
            <a:off x="6156623" y="3774529"/>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5</a:t>
            </a:r>
            <a:endParaRPr lang="en-US" sz="1417"/>
          </a:p>
        </p:txBody>
      </p:sp>
      <p:sp>
        <p:nvSpPr>
          <p:cNvPr id="29" name="Text 25">
            <a:extLst>
              <a:ext uri="{FF2B5EF4-FFF2-40B4-BE49-F238E27FC236}">
                <a16:creationId xmlns:a16="http://schemas.microsoft.com/office/drawing/2014/main" id="{54034832-E9F6-4A35-EDA9-E36216949186}"/>
              </a:ext>
            </a:extLst>
          </p:cNvPr>
          <p:cNvSpPr/>
          <p:nvPr/>
        </p:nvSpPr>
        <p:spPr>
          <a:xfrm>
            <a:off x="4105969" y="3793630"/>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2018</a:t>
            </a:r>
            <a:endParaRPr lang="en-US" sz="1400"/>
          </a:p>
        </p:txBody>
      </p:sp>
      <p:sp>
        <p:nvSpPr>
          <p:cNvPr id="30" name="Text 26">
            <a:extLst>
              <a:ext uri="{FF2B5EF4-FFF2-40B4-BE49-F238E27FC236}">
                <a16:creationId xmlns:a16="http://schemas.microsoft.com/office/drawing/2014/main" id="{8BAEB45D-14BA-2B0A-D2E6-F269DA55C27E}"/>
              </a:ext>
            </a:extLst>
          </p:cNvPr>
          <p:cNvSpPr/>
          <p:nvPr/>
        </p:nvSpPr>
        <p:spPr>
          <a:xfrm>
            <a:off x="580827" y="4058245"/>
            <a:ext cx="5055493" cy="391716"/>
          </a:xfrm>
          <a:prstGeom prst="rect">
            <a:avLst/>
          </a:prstGeom>
          <a:noFill/>
          <a:ln/>
        </p:spPr>
        <p:txBody>
          <a:bodyPr wrap="square" lIns="0" tIns="0" rIns="0" bIns="0" rtlCol="0" anchor="t"/>
          <a:lstStyle/>
          <a:p>
            <a:pPr algn="r">
              <a:lnSpc>
                <a:spcPts val="1542"/>
              </a:lnSpc>
            </a:pPr>
            <a:r>
              <a:rPr lang="en-US" sz="1200">
                <a:solidFill>
                  <a:srgbClr val="404155"/>
                </a:solidFill>
                <a:latin typeface="Nobile" pitchFamily="34" charset="0"/>
                <a:ea typeface="Nobile" pitchFamily="34" charset="-122"/>
                <a:cs typeface="Nobile" pitchFamily="34" charset="-120"/>
              </a:rPr>
              <a:t>First FDA Clearance of Autonomous AI: IDx-DR approved for diabetic retinopathy detection without clinician input.</a:t>
            </a:r>
            <a:endParaRPr lang="en-US" sz="1200"/>
          </a:p>
        </p:txBody>
      </p:sp>
      <p:sp>
        <p:nvSpPr>
          <p:cNvPr id="31" name="Shape 27">
            <a:extLst>
              <a:ext uri="{FF2B5EF4-FFF2-40B4-BE49-F238E27FC236}">
                <a16:creationId xmlns:a16="http://schemas.microsoft.com/office/drawing/2014/main" id="{4C56C09A-752E-0754-D5D8-FF0715C9E192}"/>
              </a:ext>
            </a:extLst>
          </p:cNvPr>
          <p:cNvSpPr/>
          <p:nvPr/>
        </p:nvSpPr>
        <p:spPr>
          <a:xfrm>
            <a:off x="6373416" y="4516041"/>
            <a:ext cx="367208" cy="12700"/>
          </a:xfrm>
          <a:prstGeom prst="roundRect">
            <a:avLst>
              <a:gd name="adj" fmla="val 404888"/>
            </a:avLst>
          </a:prstGeom>
          <a:solidFill>
            <a:srgbClr val="B8C3DF"/>
          </a:solidFill>
          <a:ln/>
        </p:spPr>
        <p:txBody>
          <a:bodyPr/>
          <a:lstStyle/>
          <a:p>
            <a:endParaRPr lang="en-US" sz="1500"/>
          </a:p>
        </p:txBody>
      </p:sp>
      <p:sp>
        <p:nvSpPr>
          <p:cNvPr id="32" name="Shape 28">
            <a:extLst>
              <a:ext uri="{FF2B5EF4-FFF2-40B4-BE49-F238E27FC236}">
                <a16:creationId xmlns:a16="http://schemas.microsoft.com/office/drawing/2014/main" id="{49590108-E0CC-D228-2161-96DAAB4FECC1}"/>
              </a:ext>
            </a:extLst>
          </p:cNvPr>
          <p:cNvSpPr/>
          <p:nvPr/>
        </p:nvSpPr>
        <p:spPr>
          <a:xfrm>
            <a:off x="6110684" y="438467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33" name="Text 29">
            <a:extLst>
              <a:ext uri="{FF2B5EF4-FFF2-40B4-BE49-F238E27FC236}">
                <a16:creationId xmlns:a16="http://schemas.microsoft.com/office/drawing/2014/main" id="{E277FE78-DE0F-2998-9FAE-33E4B14597AC}"/>
              </a:ext>
            </a:extLst>
          </p:cNvPr>
          <p:cNvSpPr/>
          <p:nvPr/>
        </p:nvSpPr>
        <p:spPr>
          <a:xfrm>
            <a:off x="6156623" y="4407644"/>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6</a:t>
            </a:r>
            <a:endParaRPr lang="en-US" sz="1417"/>
          </a:p>
        </p:txBody>
      </p:sp>
      <p:sp>
        <p:nvSpPr>
          <p:cNvPr id="34" name="Text 30">
            <a:extLst>
              <a:ext uri="{FF2B5EF4-FFF2-40B4-BE49-F238E27FC236}">
                <a16:creationId xmlns:a16="http://schemas.microsoft.com/office/drawing/2014/main" id="{E02BFD1E-F4DF-BD4B-E853-FC75192B8460}"/>
              </a:ext>
            </a:extLst>
          </p:cNvPr>
          <p:cNvSpPr/>
          <p:nvPr/>
        </p:nvSpPr>
        <p:spPr>
          <a:xfrm>
            <a:off x="6860481" y="442674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2020-2022</a:t>
            </a:r>
            <a:endParaRPr lang="en-US" sz="1400"/>
          </a:p>
        </p:txBody>
      </p:sp>
      <p:sp>
        <p:nvSpPr>
          <p:cNvPr id="35" name="Text 31">
            <a:extLst>
              <a:ext uri="{FF2B5EF4-FFF2-40B4-BE49-F238E27FC236}">
                <a16:creationId xmlns:a16="http://schemas.microsoft.com/office/drawing/2014/main" id="{D938BF02-7E27-4CE9-8938-20508CC79F67}"/>
              </a:ext>
            </a:extLst>
          </p:cNvPr>
          <p:cNvSpPr/>
          <p:nvPr/>
        </p:nvSpPr>
        <p:spPr>
          <a:xfrm>
            <a:off x="6860481" y="4691360"/>
            <a:ext cx="5055493" cy="391716"/>
          </a:xfrm>
          <a:prstGeom prst="rect">
            <a:avLst/>
          </a:prstGeom>
          <a:noFill/>
          <a:ln/>
        </p:spPr>
        <p:txBody>
          <a:bodyPr wrap="square" lIns="0" tIns="0" rIns="0" bIns="0" rtlCol="0" anchor="t"/>
          <a:lstStyle/>
          <a:p>
            <a:pPr>
              <a:lnSpc>
                <a:spcPts val="1542"/>
              </a:lnSpc>
            </a:pPr>
            <a:r>
              <a:rPr lang="en-US" sz="1200">
                <a:solidFill>
                  <a:srgbClr val="404155"/>
                </a:solidFill>
                <a:latin typeface="Nobile" pitchFamily="34" charset="0"/>
                <a:ea typeface="Nobile" pitchFamily="34" charset="-122"/>
                <a:cs typeface="Nobile" pitchFamily="34" charset="-120"/>
              </a:rPr>
              <a:t>Biomedical Foundation Models: BioBERT, PubMedBERT, CheXzero, GLoRIA, MedCLIP demonstrate generalization to unseen tasks.</a:t>
            </a:r>
            <a:endParaRPr lang="en-US" sz="1200"/>
          </a:p>
        </p:txBody>
      </p:sp>
      <p:sp>
        <p:nvSpPr>
          <p:cNvPr id="36" name="Shape 32">
            <a:extLst>
              <a:ext uri="{FF2B5EF4-FFF2-40B4-BE49-F238E27FC236}">
                <a16:creationId xmlns:a16="http://schemas.microsoft.com/office/drawing/2014/main" id="{5B34FF53-2AE5-F9ED-75B3-2A743CED3EE1}"/>
              </a:ext>
            </a:extLst>
          </p:cNvPr>
          <p:cNvSpPr/>
          <p:nvPr/>
        </p:nvSpPr>
        <p:spPr>
          <a:xfrm>
            <a:off x="5756176" y="5149156"/>
            <a:ext cx="367208" cy="12700"/>
          </a:xfrm>
          <a:prstGeom prst="roundRect">
            <a:avLst>
              <a:gd name="adj" fmla="val 404888"/>
            </a:avLst>
          </a:prstGeom>
          <a:solidFill>
            <a:srgbClr val="B8C3DF"/>
          </a:solidFill>
          <a:ln/>
        </p:spPr>
        <p:txBody>
          <a:bodyPr/>
          <a:lstStyle/>
          <a:p>
            <a:endParaRPr lang="en-US" sz="1500"/>
          </a:p>
        </p:txBody>
      </p:sp>
      <p:sp>
        <p:nvSpPr>
          <p:cNvPr id="37" name="Shape 33">
            <a:extLst>
              <a:ext uri="{FF2B5EF4-FFF2-40B4-BE49-F238E27FC236}">
                <a16:creationId xmlns:a16="http://schemas.microsoft.com/office/drawing/2014/main" id="{51BB1EE0-B8FC-3180-475B-029CD3BE948F}"/>
              </a:ext>
            </a:extLst>
          </p:cNvPr>
          <p:cNvSpPr/>
          <p:nvPr/>
        </p:nvSpPr>
        <p:spPr>
          <a:xfrm>
            <a:off x="6110684" y="5017790"/>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38" name="Text 34">
            <a:extLst>
              <a:ext uri="{FF2B5EF4-FFF2-40B4-BE49-F238E27FC236}">
                <a16:creationId xmlns:a16="http://schemas.microsoft.com/office/drawing/2014/main" id="{6A0F0DB7-91C2-C647-510F-82831E3DA9E5}"/>
              </a:ext>
            </a:extLst>
          </p:cNvPr>
          <p:cNvSpPr/>
          <p:nvPr/>
        </p:nvSpPr>
        <p:spPr>
          <a:xfrm>
            <a:off x="6156623" y="5040759"/>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7</a:t>
            </a:r>
            <a:endParaRPr lang="en-US" sz="1417"/>
          </a:p>
        </p:txBody>
      </p:sp>
      <p:sp>
        <p:nvSpPr>
          <p:cNvPr id="39" name="Text 35">
            <a:extLst>
              <a:ext uri="{FF2B5EF4-FFF2-40B4-BE49-F238E27FC236}">
                <a16:creationId xmlns:a16="http://schemas.microsoft.com/office/drawing/2014/main" id="{A78D4132-2B19-5002-2014-12C99DF3C013}"/>
              </a:ext>
            </a:extLst>
          </p:cNvPr>
          <p:cNvSpPr/>
          <p:nvPr/>
        </p:nvSpPr>
        <p:spPr>
          <a:xfrm>
            <a:off x="4105969" y="5059859"/>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2023</a:t>
            </a:r>
            <a:endParaRPr lang="en-US" sz="1167"/>
          </a:p>
        </p:txBody>
      </p:sp>
      <p:sp>
        <p:nvSpPr>
          <p:cNvPr id="40" name="Text 36">
            <a:extLst>
              <a:ext uri="{FF2B5EF4-FFF2-40B4-BE49-F238E27FC236}">
                <a16:creationId xmlns:a16="http://schemas.microsoft.com/office/drawing/2014/main" id="{3EF3E930-B995-33E2-1902-B9153ADC035E}"/>
              </a:ext>
            </a:extLst>
          </p:cNvPr>
          <p:cNvSpPr/>
          <p:nvPr/>
        </p:nvSpPr>
        <p:spPr>
          <a:xfrm>
            <a:off x="580827" y="5324475"/>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Generative AI in Clinical Discussion: GPT-4 passes USMLE-style questions;</a:t>
            </a:r>
            <a:endParaRPr lang="en-US" sz="1200" dirty="0"/>
          </a:p>
        </p:txBody>
      </p:sp>
      <p:sp>
        <p:nvSpPr>
          <p:cNvPr id="41" name="Shape 38">
            <a:extLst>
              <a:ext uri="{FF2B5EF4-FFF2-40B4-BE49-F238E27FC236}">
                <a16:creationId xmlns:a16="http://schemas.microsoft.com/office/drawing/2014/main" id="{2B1428E8-50F0-3DA2-EFCB-BD1613B427F3}"/>
              </a:ext>
            </a:extLst>
          </p:cNvPr>
          <p:cNvSpPr/>
          <p:nvPr/>
        </p:nvSpPr>
        <p:spPr>
          <a:xfrm>
            <a:off x="6110684" y="565090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42" name="Text 39">
            <a:extLst>
              <a:ext uri="{FF2B5EF4-FFF2-40B4-BE49-F238E27FC236}">
                <a16:creationId xmlns:a16="http://schemas.microsoft.com/office/drawing/2014/main" id="{42250637-F439-C307-E322-0DC2A126056C}"/>
              </a:ext>
            </a:extLst>
          </p:cNvPr>
          <p:cNvSpPr/>
          <p:nvPr/>
        </p:nvSpPr>
        <p:spPr>
          <a:xfrm>
            <a:off x="6156623" y="5673874"/>
            <a:ext cx="183555" cy="229493"/>
          </a:xfrm>
          <a:prstGeom prst="rect">
            <a:avLst/>
          </a:prstGeom>
          <a:noFill/>
          <a:ln/>
        </p:spPr>
        <p:txBody>
          <a:bodyPr wrap="none" lIns="0" tIns="0" rIns="0" bIns="0" rtlCol="0" anchor="t"/>
          <a:lstStyle/>
          <a:p>
            <a:pPr algn="ctr">
              <a:lnSpc>
                <a:spcPts val="1417"/>
              </a:lnSpc>
            </a:pPr>
            <a:endParaRPr lang="en-US" sz="1417"/>
          </a:p>
        </p:txBody>
      </p:sp>
      <p:sp>
        <p:nvSpPr>
          <p:cNvPr id="43" name="Text 41">
            <a:extLst>
              <a:ext uri="{FF2B5EF4-FFF2-40B4-BE49-F238E27FC236}">
                <a16:creationId xmlns:a16="http://schemas.microsoft.com/office/drawing/2014/main" id="{25B75B93-AB70-931E-AA6A-361DC953F0E0}"/>
              </a:ext>
            </a:extLst>
          </p:cNvPr>
          <p:cNvSpPr/>
          <p:nvPr/>
        </p:nvSpPr>
        <p:spPr>
          <a:xfrm>
            <a:off x="6860481" y="5957590"/>
            <a:ext cx="5055493" cy="391716"/>
          </a:xfrm>
          <a:prstGeom prst="rect">
            <a:avLst/>
          </a:prstGeom>
          <a:noFill/>
          <a:ln/>
        </p:spPr>
        <p:txBody>
          <a:bodyPr wrap="square" lIns="0" tIns="0" rIns="0" bIns="0" rtlCol="0" anchor="t"/>
          <a:lstStyle/>
          <a:p>
            <a:pPr>
              <a:lnSpc>
                <a:spcPts val="1542"/>
              </a:lnSpc>
            </a:pPr>
            <a:endParaRPr lang="en-US" sz="1200"/>
          </a:p>
        </p:txBody>
      </p:sp>
    </p:spTree>
    <p:extLst>
      <p:ext uri="{BB962C8B-B14F-4D97-AF65-F5344CB8AC3E}">
        <p14:creationId xmlns:p14="http://schemas.microsoft.com/office/powerpoint/2010/main" val="13292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77B0-BB1E-7A1D-1E4D-992F4DE6BD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A1D105-167F-00C7-8B66-4565AF42A413}"/>
              </a:ext>
            </a:extLst>
          </p:cNvPr>
          <p:cNvSpPr>
            <a:spLocks noGrp="1"/>
          </p:cNvSpPr>
          <p:nvPr>
            <p:ph idx="1"/>
          </p:nvPr>
        </p:nvSpPr>
        <p:spPr/>
        <p:txBody>
          <a:bodyPr/>
          <a:lstStyle/>
          <a:p>
            <a:endParaRPr lang="en-US"/>
          </a:p>
        </p:txBody>
      </p:sp>
      <p:sp>
        <p:nvSpPr>
          <p:cNvPr id="4" name="Oval 3">
            <a:extLst>
              <a:ext uri="{FF2B5EF4-FFF2-40B4-BE49-F238E27FC236}">
                <a16:creationId xmlns:a16="http://schemas.microsoft.com/office/drawing/2014/main" id="{AA8BC1F8-7B2D-E6C8-D9AD-8E84A68994D8}"/>
              </a:ext>
            </a:extLst>
          </p:cNvPr>
          <p:cNvSpPr/>
          <p:nvPr/>
        </p:nvSpPr>
        <p:spPr>
          <a:xfrm>
            <a:off x="3007606" y="365125"/>
            <a:ext cx="5949107" cy="6103346"/>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AE0F39-C865-7B4A-8B60-B835DFC0D001}"/>
              </a:ext>
            </a:extLst>
          </p:cNvPr>
          <p:cNvSpPr txBox="1"/>
          <p:nvPr/>
        </p:nvSpPr>
        <p:spPr>
          <a:xfrm>
            <a:off x="4417764" y="1027906"/>
            <a:ext cx="3272009" cy="369332"/>
          </a:xfrm>
          <a:prstGeom prst="rect">
            <a:avLst/>
          </a:prstGeom>
          <a:noFill/>
        </p:spPr>
        <p:txBody>
          <a:bodyPr wrap="square" rtlCol="0">
            <a:spAutoFit/>
          </a:bodyPr>
          <a:lstStyle/>
          <a:p>
            <a:pPr algn="ctr"/>
            <a:r>
              <a:rPr lang="en-US" b="1"/>
              <a:t>Artificial Intelligence</a:t>
            </a:r>
          </a:p>
        </p:txBody>
      </p:sp>
      <p:sp>
        <p:nvSpPr>
          <p:cNvPr id="6" name="Oval 5">
            <a:extLst>
              <a:ext uri="{FF2B5EF4-FFF2-40B4-BE49-F238E27FC236}">
                <a16:creationId xmlns:a16="http://schemas.microsoft.com/office/drawing/2014/main" id="{6C7F76DB-B5DD-ECB5-53EF-08B21820E75D}"/>
              </a:ext>
            </a:extLst>
          </p:cNvPr>
          <p:cNvSpPr/>
          <p:nvPr/>
        </p:nvSpPr>
        <p:spPr>
          <a:xfrm>
            <a:off x="3569465" y="1495924"/>
            <a:ext cx="4825387" cy="49725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AB4B5431-7D77-F497-4313-B862B9AE2E7E}"/>
              </a:ext>
            </a:extLst>
          </p:cNvPr>
          <p:cNvSpPr txBox="1"/>
          <p:nvPr/>
        </p:nvSpPr>
        <p:spPr>
          <a:xfrm>
            <a:off x="4516916" y="1825625"/>
            <a:ext cx="2886419" cy="2062103"/>
          </a:xfrm>
          <a:prstGeom prst="rect">
            <a:avLst/>
          </a:prstGeom>
          <a:noFill/>
        </p:spPr>
        <p:txBody>
          <a:bodyPr wrap="square" rtlCol="0">
            <a:spAutoFit/>
          </a:bodyPr>
          <a:lstStyle/>
          <a:p>
            <a:pPr algn="ctr"/>
            <a:r>
              <a:rPr lang="en-US" sz="1600" b="1" dirty="0"/>
              <a:t>Machine Learning</a:t>
            </a:r>
          </a:p>
          <a:p>
            <a:pPr algn="ctr"/>
            <a:r>
              <a:rPr lang="en-US" sz="1600" dirty="0"/>
              <a:t>Uses different algorithms to build models that learn from data without explicit programming(e.g. k-NN, SVM, linear and logistic regression), but do require “feature engineering”.</a:t>
            </a:r>
          </a:p>
        </p:txBody>
      </p:sp>
      <p:sp>
        <p:nvSpPr>
          <p:cNvPr id="8" name="Oval 7">
            <a:extLst>
              <a:ext uri="{FF2B5EF4-FFF2-40B4-BE49-F238E27FC236}">
                <a16:creationId xmlns:a16="http://schemas.microsoft.com/office/drawing/2014/main" id="{B9B95BBD-EEB2-F075-5EAA-405D305ED2C0}"/>
              </a:ext>
            </a:extLst>
          </p:cNvPr>
          <p:cNvSpPr/>
          <p:nvPr/>
        </p:nvSpPr>
        <p:spPr>
          <a:xfrm>
            <a:off x="4654626" y="3778786"/>
            <a:ext cx="2699133" cy="2689685"/>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00202AF5-3C02-A6FB-325A-3B80ABB9E5F7}"/>
              </a:ext>
            </a:extLst>
          </p:cNvPr>
          <p:cNvSpPr txBox="1"/>
          <p:nvPr/>
        </p:nvSpPr>
        <p:spPr>
          <a:xfrm>
            <a:off x="5155895" y="4022665"/>
            <a:ext cx="1652530" cy="2062103"/>
          </a:xfrm>
          <a:prstGeom prst="rect">
            <a:avLst/>
          </a:prstGeom>
          <a:noFill/>
        </p:spPr>
        <p:txBody>
          <a:bodyPr wrap="square" rtlCol="0">
            <a:spAutoFit/>
          </a:bodyPr>
          <a:lstStyle/>
          <a:p>
            <a:pPr algn="ctr"/>
            <a:r>
              <a:rPr lang="en-US" sz="1600" b="1" dirty="0"/>
              <a:t>Deep Learning </a:t>
            </a:r>
            <a:r>
              <a:rPr lang="en-US" sz="1600" dirty="0"/>
              <a:t>Uses multi-layered neural networks to learning relationships without feature engineering </a:t>
            </a:r>
          </a:p>
        </p:txBody>
      </p:sp>
    </p:spTree>
    <p:extLst>
      <p:ext uri="{BB962C8B-B14F-4D97-AF65-F5344CB8AC3E}">
        <p14:creationId xmlns:p14="http://schemas.microsoft.com/office/powerpoint/2010/main" val="2247413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77A9-FC19-975C-FBA3-00772BBC860B}"/>
              </a:ext>
            </a:extLst>
          </p:cNvPr>
          <p:cNvSpPr>
            <a:spLocks noGrp="1"/>
          </p:cNvSpPr>
          <p:nvPr>
            <p:ph type="title"/>
          </p:nvPr>
        </p:nvSpPr>
        <p:spPr/>
        <p:txBody>
          <a:bodyPr>
            <a:normAutofit/>
          </a:bodyPr>
          <a:lstStyle/>
          <a:p>
            <a:r>
              <a:rPr lang="en-US" sz="5400"/>
              <a:t>Machine Learning</a:t>
            </a:r>
          </a:p>
        </p:txBody>
      </p:sp>
      <p:sp>
        <p:nvSpPr>
          <p:cNvPr id="3" name="Content Placeholder 2">
            <a:extLst>
              <a:ext uri="{FF2B5EF4-FFF2-40B4-BE49-F238E27FC236}">
                <a16:creationId xmlns:a16="http://schemas.microsoft.com/office/drawing/2014/main" id="{5F3EBB53-C8BC-2307-0701-DD45214ED0D9}"/>
              </a:ext>
            </a:extLst>
          </p:cNvPr>
          <p:cNvSpPr>
            <a:spLocks noGrp="1"/>
          </p:cNvSpPr>
          <p:nvPr>
            <p:ph idx="1"/>
          </p:nvPr>
        </p:nvSpPr>
        <p:spPr>
          <a:xfrm>
            <a:off x="838200" y="1929384"/>
            <a:ext cx="10515600" cy="4251960"/>
          </a:xfrm>
        </p:spPr>
        <p:txBody>
          <a:bodyPr>
            <a:normAutofit/>
          </a:bodyPr>
          <a:lstStyle/>
          <a:p>
            <a:r>
              <a:rPr lang="en-US" sz="2000" dirty="0"/>
              <a:t>Machine learning is teaching a computer to recognize patterns by showing it thousands of examples, rather than writing the rules yourself.</a:t>
            </a:r>
            <a:endParaRPr lang="en-US" sz="2200" dirty="0"/>
          </a:p>
          <a:p>
            <a:r>
              <a:rPr lang="en-US" sz="2200" dirty="0"/>
              <a:t>Popular algorithms – </a:t>
            </a:r>
          </a:p>
          <a:p>
            <a:pPr lvl="1"/>
            <a:r>
              <a:rPr lang="en-US" sz="2200" dirty="0"/>
              <a:t>Linear Regression – predicts continuous outcomes</a:t>
            </a:r>
          </a:p>
          <a:p>
            <a:pPr lvl="1"/>
            <a:r>
              <a:rPr lang="en-US" sz="2200" dirty="0"/>
              <a:t>Logistic Regression – yes/no outcomes, classification</a:t>
            </a:r>
          </a:p>
          <a:p>
            <a:pPr lvl="1"/>
            <a:r>
              <a:rPr lang="en-US" sz="2200" dirty="0"/>
              <a:t>Decision Trees – classification</a:t>
            </a:r>
          </a:p>
          <a:p>
            <a:pPr lvl="1"/>
            <a:r>
              <a:rPr lang="en-US" sz="2200" dirty="0"/>
              <a:t>Random Forests – classification</a:t>
            </a:r>
          </a:p>
          <a:p>
            <a:r>
              <a:rPr lang="en-US" sz="2200" dirty="0"/>
              <a:t>Became popular with “big data”</a:t>
            </a:r>
          </a:p>
          <a:p>
            <a:r>
              <a:rPr lang="en-US" sz="2200" b="1" dirty="0"/>
              <a:t>Needs feature engineering – identifying the important variables to base predictions on.</a:t>
            </a:r>
          </a:p>
        </p:txBody>
      </p:sp>
    </p:spTree>
    <p:extLst>
      <p:ext uri="{BB962C8B-B14F-4D97-AF65-F5344CB8AC3E}">
        <p14:creationId xmlns:p14="http://schemas.microsoft.com/office/powerpoint/2010/main" val="3906577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424C-9DD3-0C1D-458E-4C43833C752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The Artificial Neuron</a:t>
            </a:r>
          </a:p>
        </p:txBody>
      </p:sp>
      <p:pic>
        <p:nvPicPr>
          <p:cNvPr id="2050" name="Picture 2" descr="The Essential Guide to Neural Network Architectures">
            <a:extLst>
              <a:ext uri="{FF2B5EF4-FFF2-40B4-BE49-F238E27FC236}">
                <a16:creationId xmlns:a16="http://schemas.microsoft.com/office/drawing/2014/main" id="{8293E44A-6229-8B38-7C1F-9B61D34C0B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971334"/>
            <a:ext cx="7214616" cy="48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89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764F-B5E5-CD64-2606-036C24999DCE}"/>
              </a:ext>
            </a:extLst>
          </p:cNvPr>
          <p:cNvSpPr>
            <a:spLocks noGrp="1"/>
          </p:cNvSpPr>
          <p:nvPr>
            <p:ph type="title"/>
          </p:nvPr>
        </p:nvSpPr>
        <p:spPr>
          <a:xfrm>
            <a:off x="838200" y="365125"/>
            <a:ext cx="7380383" cy="1325563"/>
          </a:xfrm>
        </p:spPr>
        <p:txBody>
          <a:bodyPr/>
          <a:lstStyle/>
          <a:p>
            <a:r>
              <a:rPr lang="en-US" dirty="0"/>
              <a:t>Deep Learning</a:t>
            </a:r>
          </a:p>
        </p:txBody>
      </p:sp>
      <p:sp>
        <p:nvSpPr>
          <p:cNvPr id="3" name="Content Placeholder 2">
            <a:extLst>
              <a:ext uri="{FF2B5EF4-FFF2-40B4-BE49-F238E27FC236}">
                <a16:creationId xmlns:a16="http://schemas.microsoft.com/office/drawing/2014/main" id="{6079F9AC-9858-1C38-58E8-A1F72BC74DD3}"/>
              </a:ext>
            </a:extLst>
          </p:cNvPr>
          <p:cNvSpPr>
            <a:spLocks noGrp="1"/>
          </p:cNvSpPr>
          <p:nvPr>
            <p:ph idx="1"/>
          </p:nvPr>
        </p:nvSpPr>
        <p:spPr>
          <a:xfrm>
            <a:off x="838200" y="1825625"/>
            <a:ext cx="7512586" cy="4351338"/>
          </a:xfrm>
        </p:spPr>
        <p:txBody>
          <a:bodyPr>
            <a:normAutofit/>
          </a:bodyPr>
          <a:lstStyle/>
          <a:p>
            <a:r>
              <a:rPr lang="en-US" dirty="0"/>
              <a:t>Deep learning generally doesn’t rely on identifying the data that you want the algorithm to base itself on.</a:t>
            </a:r>
          </a:p>
          <a:p>
            <a:r>
              <a:rPr lang="en-US" dirty="0"/>
              <a:t>Refers to the many layers of the neural network</a:t>
            </a:r>
          </a:p>
          <a:p>
            <a:pPr lvl="1"/>
            <a:r>
              <a:rPr lang="en-US" dirty="0"/>
              <a:t>Refers to the depth of the hidden layers – GPT 3 has 96 layers.</a:t>
            </a:r>
          </a:p>
          <a:p>
            <a:r>
              <a:rPr lang="en-US" dirty="0"/>
              <a:t>Many different types</a:t>
            </a:r>
          </a:p>
          <a:p>
            <a:pPr lvl="1"/>
            <a:r>
              <a:rPr lang="en-US" dirty="0"/>
              <a:t>Image analysis – convolutional neural networks(CNN) </a:t>
            </a:r>
          </a:p>
          <a:p>
            <a:pPr lvl="1"/>
            <a:r>
              <a:rPr lang="en-US" dirty="0"/>
              <a:t>Time series data – recurrent neural networks(RNN)</a:t>
            </a:r>
          </a:p>
          <a:p>
            <a:pPr lvl="1"/>
            <a:r>
              <a:rPr lang="en-US" dirty="0"/>
              <a:t>Generative neural networks(GANs) </a:t>
            </a:r>
          </a:p>
          <a:p>
            <a:pPr lvl="1"/>
            <a:r>
              <a:rPr lang="en-US" dirty="0"/>
              <a:t>Graph neural networks.</a:t>
            </a:r>
          </a:p>
          <a:p>
            <a:pPr lvl="1"/>
            <a:r>
              <a:rPr lang="en-US" dirty="0"/>
              <a:t>Transformers</a:t>
            </a:r>
          </a:p>
          <a:p>
            <a:pPr marL="457200" lvl="1" indent="0">
              <a:buNone/>
            </a:pPr>
            <a:endParaRPr lang="en-US" dirty="0"/>
          </a:p>
          <a:p>
            <a:pPr marL="457200" lvl="1" indent="0">
              <a:buNone/>
            </a:pPr>
            <a:endParaRPr lang="en-US" dirty="0"/>
          </a:p>
        </p:txBody>
      </p:sp>
      <p:pic>
        <p:nvPicPr>
          <p:cNvPr id="4" name="Picture 3">
            <a:extLst>
              <a:ext uri="{FF2B5EF4-FFF2-40B4-BE49-F238E27FC236}">
                <a16:creationId xmlns:a16="http://schemas.microsoft.com/office/drawing/2014/main" id="{AD75E8B8-DA57-7398-3460-9814455C0C4B}"/>
              </a:ext>
            </a:extLst>
          </p:cNvPr>
          <p:cNvPicPr>
            <a:picLocks noChangeAspect="1"/>
          </p:cNvPicPr>
          <p:nvPr/>
        </p:nvPicPr>
        <p:blipFill>
          <a:blip r:embed="rId3"/>
          <a:stretch>
            <a:fillRect/>
          </a:stretch>
        </p:blipFill>
        <p:spPr>
          <a:xfrm>
            <a:off x="8695315" y="69573"/>
            <a:ext cx="3270404" cy="6718853"/>
          </a:xfrm>
          <a:prstGeom prst="rect">
            <a:avLst/>
          </a:prstGeom>
        </p:spPr>
      </p:pic>
    </p:spTree>
    <p:extLst>
      <p:ext uri="{BB962C8B-B14F-4D97-AF65-F5344CB8AC3E}">
        <p14:creationId xmlns:p14="http://schemas.microsoft.com/office/powerpoint/2010/main" val="982621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ED46-40D5-0B1F-0CA9-AFD2D6BBC63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Neural Network</a:t>
            </a:r>
          </a:p>
        </p:txBody>
      </p:sp>
      <p:pic>
        <p:nvPicPr>
          <p:cNvPr id="3074" name="Picture 2" descr="Neural networks – TikZ.net">
            <a:extLst>
              <a:ext uri="{FF2B5EF4-FFF2-40B4-BE49-F238E27FC236}">
                <a16:creationId xmlns:a16="http://schemas.microsoft.com/office/drawing/2014/main" id="{11226043-351B-4F9F-3B04-163008D4C5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26312" y="640080"/>
            <a:ext cx="7070584" cy="555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791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A96A-EB1C-824F-8C32-547B5CA3CF8B}"/>
              </a:ext>
            </a:extLst>
          </p:cNvPr>
          <p:cNvSpPr>
            <a:spLocks noGrp="1"/>
          </p:cNvSpPr>
          <p:nvPr>
            <p:ph type="title"/>
          </p:nvPr>
        </p:nvSpPr>
        <p:spPr/>
        <p:txBody>
          <a:bodyPr/>
          <a:lstStyle/>
          <a:p>
            <a:r>
              <a:rPr lang="en-US" dirty="0"/>
              <a:t>Matthew Wong, MD</a:t>
            </a:r>
          </a:p>
        </p:txBody>
      </p:sp>
      <p:sp>
        <p:nvSpPr>
          <p:cNvPr id="3" name="Content Placeholder 2">
            <a:extLst>
              <a:ext uri="{FF2B5EF4-FFF2-40B4-BE49-F238E27FC236}">
                <a16:creationId xmlns:a16="http://schemas.microsoft.com/office/drawing/2014/main" id="{069D378B-BB29-A838-05CF-B3AB3D79D5E0}"/>
              </a:ext>
            </a:extLst>
          </p:cNvPr>
          <p:cNvSpPr>
            <a:spLocks noGrp="1"/>
          </p:cNvSpPr>
          <p:nvPr>
            <p:ph sz="half" idx="1"/>
          </p:nvPr>
        </p:nvSpPr>
        <p:spPr/>
        <p:txBody>
          <a:bodyPr>
            <a:normAutofit fontScale="85000" lnSpcReduction="20000"/>
          </a:bodyPr>
          <a:lstStyle/>
          <a:p>
            <a:r>
              <a:rPr lang="en-US" dirty="0"/>
              <a:t>Insert Picture</a:t>
            </a:r>
          </a:p>
        </p:txBody>
      </p:sp>
      <p:sp>
        <p:nvSpPr>
          <p:cNvPr id="4" name="Content Placeholder 3">
            <a:extLst>
              <a:ext uri="{FF2B5EF4-FFF2-40B4-BE49-F238E27FC236}">
                <a16:creationId xmlns:a16="http://schemas.microsoft.com/office/drawing/2014/main" id="{FF545A96-2290-FAB4-B59F-40993555ADD4}"/>
              </a:ext>
            </a:extLst>
          </p:cNvPr>
          <p:cNvSpPr>
            <a:spLocks noGrp="1"/>
          </p:cNvSpPr>
          <p:nvPr>
            <p:ph sz="half" idx="2"/>
          </p:nvPr>
        </p:nvSpPr>
        <p:spPr/>
        <p:txBody>
          <a:bodyPr>
            <a:normAutofit fontScale="85000" lnSpcReduction="20000"/>
          </a:bodyPr>
          <a:lstStyle/>
          <a:p>
            <a:r>
              <a:rPr lang="en-US" b="1" dirty="0"/>
              <a:t>Matthew Wong, MD</a:t>
            </a:r>
            <a:r>
              <a:rPr lang="en-US" dirty="0"/>
              <a:t> is a clinical neurologist and Clinical Assistant Professor specializing in neurology and epilepsy care at Wake Forest University School of Medicine.  He earned his medical degree from McMaster University in Ontario, Canada, and completed his neurology residency as well as a fellowship in clinical neurophysiology and epilepsy at the University of Virginia.</a:t>
            </a:r>
          </a:p>
          <a:p>
            <a:pPr marL="0" indent="0">
              <a:buNone/>
            </a:pPr>
            <a:endParaRPr lang="en-US" dirty="0"/>
          </a:p>
          <a:p>
            <a:r>
              <a:rPr lang="en-US" dirty="0"/>
              <a:t>In addition to his clinical work, he has a practical interest in the application of large language models in medicine. Before medical school, he worked as a software developer, with his first role focused on expert systems for complex hardware configuration.</a:t>
            </a:r>
          </a:p>
        </p:txBody>
      </p:sp>
      <p:sp>
        <p:nvSpPr>
          <p:cNvPr id="5" name="Footer Placeholder 4">
            <a:extLst>
              <a:ext uri="{FF2B5EF4-FFF2-40B4-BE49-F238E27FC236}">
                <a16:creationId xmlns:a16="http://schemas.microsoft.com/office/drawing/2014/main" id="{597C5969-B127-E14E-F374-3E18198CB14B}"/>
              </a:ext>
            </a:extLst>
          </p:cNvPr>
          <p:cNvSpPr>
            <a:spLocks noGrp="1"/>
          </p:cNvSpPr>
          <p:nvPr>
            <p:ph type="ftr" sz="quarter" idx="11"/>
          </p:nvPr>
        </p:nvSpPr>
        <p:spPr/>
        <p:txBody>
          <a:bodyPr/>
          <a:lstStyle/>
          <a:p>
            <a:r>
              <a:rPr lang="en-US"/>
              <a:t>2026 American Society of Clinical Hypnosis and Research Foundation. All rights reserved. No reproduction or use without written permission of ASCH-ERF and the author.</a:t>
            </a:r>
            <a:endParaRPr lang="en-US" dirty="0"/>
          </a:p>
        </p:txBody>
      </p:sp>
      <p:sp>
        <p:nvSpPr>
          <p:cNvPr id="6" name="Slide Number Placeholder 5">
            <a:extLst>
              <a:ext uri="{FF2B5EF4-FFF2-40B4-BE49-F238E27FC236}">
                <a16:creationId xmlns:a16="http://schemas.microsoft.com/office/drawing/2014/main" id="{BD2707EF-096F-FF67-5831-702B6E8A83D6}"/>
              </a:ext>
            </a:extLst>
          </p:cNvPr>
          <p:cNvSpPr>
            <a:spLocks noGrp="1"/>
          </p:cNvSpPr>
          <p:nvPr>
            <p:ph type="sldNum" sz="quarter" idx="12"/>
          </p:nvPr>
        </p:nvSpPr>
        <p:spPr/>
        <p:txBody>
          <a:bodyPr/>
          <a:lstStyle/>
          <a:p>
            <a:fld id="{4B2C1F13-A67E-4047-B0B9-C46135D02058}" type="slidenum">
              <a:rPr lang="en-US" smtClean="0"/>
              <a:t>2</a:t>
            </a:fld>
            <a:endParaRPr lang="en-US"/>
          </a:p>
        </p:txBody>
      </p:sp>
      <p:pic>
        <p:nvPicPr>
          <p:cNvPr id="9" name="Picture 8">
            <a:extLst>
              <a:ext uri="{FF2B5EF4-FFF2-40B4-BE49-F238E27FC236}">
                <a16:creationId xmlns:a16="http://schemas.microsoft.com/office/drawing/2014/main" id="{60F10956-8FDC-F1C7-2112-084E6CC18F69}"/>
              </a:ext>
            </a:extLst>
          </p:cNvPr>
          <p:cNvPicPr>
            <a:picLocks noChangeAspect="1"/>
          </p:cNvPicPr>
          <p:nvPr/>
        </p:nvPicPr>
        <p:blipFill>
          <a:blip r:embed="rId3"/>
          <a:stretch>
            <a:fillRect/>
          </a:stretch>
        </p:blipFill>
        <p:spPr>
          <a:xfrm>
            <a:off x="883616" y="1752600"/>
            <a:ext cx="3261360" cy="4076700"/>
          </a:xfrm>
          <a:prstGeom prst="rect">
            <a:avLst/>
          </a:prstGeom>
        </p:spPr>
      </p:pic>
    </p:spTree>
    <p:extLst>
      <p:ext uri="{BB962C8B-B14F-4D97-AF65-F5344CB8AC3E}">
        <p14:creationId xmlns:p14="http://schemas.microsoft.com/office/powerpoint/2010/main" val="4256349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F47F-FD85-2EA8-04C5-1B8EE4848BF2}"/>
              </a:ext>
            </a:extLst>
          </p:cNvPr>
          <p:cNvSpPr>
            <a:spLocks noGrp="1"/>
          </p:cNvSpPr>
          <p:nvPr>
            <p:ph type="title"/>
          </p:nvPr>
        </p:nvSpPr>
        <p:spPr/>
        <p:txBody>
          <a:bodyPr>
            <a:normAutofit/>
          </a:bodyPr>
          <a:lstStyle/>
          <a:p>
            <a:r>
              <a:rPr lang="en-US" sz="3700" dirty="0">
                <a:solidFill>
                  <a:schemeClr val="tx1"/>
                </a:solidFill>
              </a:rPr>
              <a:t>Deep Neural Networks, Pros and Cons </a:t>
            </a:r>
            <a:r>
              <a:rPr lang="en-US" sz="3700" dirty="0">
                <a:solidFill>
                  <a:srgbClr val="FFFFFF"/>
                </a:solidFill>
              </a:rPr>
              <a:t>Deep Learning</a:t>
            </a:r>
          </a:p>
        </p:txBody>
      </p:sp>
      <p:sp>
        <p:nvSpPr>
          <p:cNvPr id="3" name="Content Placeholder 2">
            <a:extLst>
              <a:ext uri="{FF2B5EF4-FFF2-40B4-BE49-F238E27FC236}">
                <a16:creationId xmlns:a16="http://schemas.microsoft.com/office/drawing/2014/main" id="{7959EE57-42A4-1CDB-ADE8-1B73A944F30D}"/>
              </a:ext>
            </a:extLst>
          </p:cNvPr>
          <p:cNvSpPr>
            <a:spLocks noGrp="1"/>
          </p:cNvSpPr>
          <p:nvPr>
            <p:ph idx="4294967295"/>
          </p:nvPr>
        </p:nvSpPr>
        <p:spPr>
          <a:xfrm>
            <a:off x="577901" y="1565453"/>
            <a:ext cx="11614099" cy="4611510"/>
          </a:xfrm>
        </p:spPr>
        <p:txBody>
          <a:bodyPr anchor="ctr">
            <a:normAutofit/>
          </a:bodyPr>
          <a:lstStyle/>
          <a:p>
            <a:r>
              <a:rPr lang="en-US" dirty="0"/>
              <a:t>Advantages</a:t>
            </a:r>
          </a:p>
          <a:p>
            <a:pPr lvl="1"/>
            <a:r>
              <a:rPr lang="en-US" dirty="0"/>
              <a:t>Eliminates manual feature engineering</a:t>
            </a:r>
          </a:p>
          <a:p>
            <a:pPr lvl="1"/>
            <a:r>
              <a:rPr lang="en-US" dirty="0"/>
              <a:t>Captures complex non-linear patterns</a:t>
            </a:r>
          </a:p>
          <a:p>
            <a:pPr lvl="1"/>
            <a:r>
              <a:rPr lang="en-US" dirty="0"/>
              <a:t>Generalizability across domains.</a:t>
            </a:r>
          </a:p>
          <a:p>
            <a:pPr lvl="1"/>
            <a:r>
              <a:rPr lang="en-US" dirty="0"/>
              <a:t>Scalability with data</a:t>
            </a:r>
          </a:p>
          <a:p>
            <a:r>
              <a:rPr lang="en-US" dirty="0"/>
              <a:t>Problems</a:t>
            </a:r>
          </a:p>
          <a:p>
            <a:pPr lvl="1"/>
            <a:r>
              <a:rPr lang="en-US" dirty="0"/>
              <a:t>Data hungry</a:t>
            </a:r>
          </a:p>
          <a:p>
            <a:pPr lvl="1"/>
            <a:r>
              <a:rPr lang="en-US" dirty="0"/>
              <a:t>Black-box representations</a:t>
            </a:r>
          </a:p>
          <a:p>
            <a:pPr lvl="1"/>
            <a:r>
              <a:rPr lang="en-US" dirty="0"/>
              <a:t>Computational cost</a:t>
            </a:r>
          </a:p>
          <a:p>
            <a:pPr lvl="1"/>
            <a:endParaRPr lang="en-US" dirty="0"/>
          </a:p>
          <a:p>
            <a:pPr lvl="1"/>
            <a:endParaRPr lang="en-US" dirty="0"/>
          </a:p>
        </p:txBody>
      </p:sp>
    </p:spTree>
    <p:extLst>
      <p:ext uri="{BB962C8B-B14F-4D97-AF65-F5344CB8AC3E}">
        <p14:creationId xmlns:p14="http://schemas.microsoft.com/office/powerpoint/2010/main" val="5776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A942-BB21-64B1-ABCE-BCB35B21A0A2}"/>
              </a:ext>
            </a:extLst>
          </p:cNvPr>
          <p:cNvSpPr>
            <a:spLocks noGrp="1"/>
          </p:cNvSpPr>
          <p:nvPr>
            <p:ph type="title"/>
          </p:nvPr>
        </p:nvSpPr>
        <p:spPr/>
        <p:txBody>
          <a:bodyPr/>
          <a:lstStyle/>
          <a:p>
            <a:r>
              <a:rPr lang="en-US" dirty="0"/>
              <a:t>Expert/Rule Based Systems(MYCIN)</a:t>
            </a:r>
          </a:p>
        </p:txBody>
      </p:sp>
      <p:sp>
        <p:nvSpPr>
          <p:cNvPr id="3" name="Content Placeholder 2">
            <a:extLst>
              <a:ext uri="{FF2B5EF4-FFF2-40B4-BE49-F238E27FC236}">
                <a16:creationId xmlns:a16="http://schemas.microsoft.com/office/drawing/2014/main" id="{A7396DDF-80EA-E775-4231-4FE944E40F6E}"/>
              </a:ext>
            </a:extLst>
          </p:cNvPr>
          <p:cNvSpPr>
            <a:spLocks noGrp="1"/>
          </p:cNvSpPr>
          <p:nvPr>
            <p:ph idx="1"/>
          </p:nvPr>
        </p:nvSpPr>
        <p:spPr/>
        <p:txBody>
          <a:bodyPr>
            <a:normAutofit fontScale="62500" lnSpcReduction="20000"/>
          </a:bodyPr>
          <a:lstStyle/>
          <a:p>
            <a:pPr marL="0" indent="0">
              <a:buNone/>
            </a:pPr>
            <a:r>
              <a:rPr lang="en-US" dirty="0"/>
              <a:t>IF  </a:t>
            </a:r>
          </a:p>
          <a:p>
            <a:r>
              <a:rPr lang="en-US" dirty="0"/>
              <a:t>   the stain of the organism is gram-positive  </a:t>
            </a:r>
          </a:p>
          <a:p>
            <a:r>
              <a:rPr lang="en-US" dirty="0"/>
              <a:t>   AND the morphology of the organism is coccus  </a:t>
            </a:r>
          </a:p>
          <a:p>
            <a:r>
              <a:rPr lang="en-US" dirty="0"/>
              <a:t>   AND the growth conformation of the organism is chains  </a:t>
            </a:r>
          </a:p>
          <a:p>
            <a:r>
              <a:rPr lang="en-US" dirty="0"/>
              <a:t>THEN  </a:t>
            </a:r>
          </a:p>
          <a:p>
            <a:r>
              <a:rPr lang="en-US" dirty="0"/>
              <a:t>   there is suggestive evidence (0.7)  </a:t>
            </a:r>
          </a:p>
          <a:p>
            <a:r>
              <a:rPr lang="en-US" dirty="0"/>
              <a:t>   that the identity of the organism is streptococcus.</a:t>
            </a:r>
          </a:p>
          <a:p>
            <a:endParaRPr lang="en-US" dirty="0"/>
          </a:p>
          <a:p>
            <a:pPr marL="0" indent="0">
              <a:buNone/>
            </a:pPr>
            <a:r>
              <a:rPr lang="en-US" dirty="0"/>
              <a:t>IF</a:t>
            </a:r>
          </a:p>
          <a:p>
            <a:r>
              <a:rPr lang="en-US" dirty="0"/>
              <a:t>   the seizure semiology includes sudden behavioral arrest</a:t>
            </a:r>
          </a:p>
          <a:p>
            <a:r>
              <a:rPr lang="en-US" dirty="0"/>
              <a:t>   AND automatisms of the right hand are observed</a:t>
            </a:r>
          </a:p>
          <a:p>
            <a:r>
              <a:rPr lang="en-US" dirty="0"/>
              <a:t>   AND the EEG shows rhythmic theta activity in the right  temporal region</a:t>
            </a:r>
          </a:p>
          <a:p>
            <a:r>
              <a:rPr lang="en-US" dirty="0"/>
              <a:t>THEN</a:t>
            </a:r>
          </a:p>
          <a:p>
            <a:r>
              <a:rPr lang="en-US" dirty="0"/>
              <a:t>   there is suggestive evidence (0.8)</a:t>
            </a:r>
          </a:p>
          <a:p>
            <a:r>
              <a:rPr lang="en-US" dirty="0"/>
              <a:t>   that the seizure onset zone is in the right mesial temporal lobe.</a:t>
            </a:r>
          </a:p>
          <a:p>
            <a:endParaRPr lang="en-US" dirty="0"/>
          </a:p>
        </p:txBody>
      </p:sp>
    </p:spTree>
    <p:extLst>
      <p:ext uri="{BB962C8B-B14F-4D97-AF65-F5344CB8AC3E}">
        <p14:creationId xmlns:p14="http://schemas.microsoft.com/office/powerpoint/2010/main" val="3262735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06A3C9-E3DA-2202-B80E-059DA6CAD8AA}"/>
            </a:ext>
          </a:extLst>
        </p:cNvPr>
        <p:cNvGrpSpPr/>
        <p:nvPr/>
      </p:nvGrpSpPr>
      <p:grpSpPr>
        <a:xfrm>
          <a:off x="0" y="0"/>
          <a:ext cx="0" cy="0"/>
          <a:chOff x="0" y="0"/>
          <a:chExt cx="0" cy="0"/>
        </a:xfrm>
      </p:grpSpPr>
      <p:sp>
        <p:nvSpPr>
          <p:cNvPr id="4" name="Text 0">
            <a:extLst>
              <a:ext uri="{FF2B5EF4-FFF2-40B4-BE49-F238E27FC236}">
                <a16:creationId xmlns:a16="http://schemas.microsoft.com/office/drawing/2014/main" id="{EDBA9D14-9FF0-BF16-9E78-A41F9FD9DB85}"/>
              </a:ext>
            </a:extLst>
          </p:cNvPr>
          <p:cNvSpPr/>
          <p:nvPr/>
        </p:nvSpPr>
        <p:spPr>
          <a:xfrm>
            <a:off x="580827" y="490438"/>
            <a:ext cx="6958608" cy="382588"/>
          </a:xfrm>
          <a:prstGeom prst="rect">
            <a:avLst/>
          </a:prstGeom>
          <a:noFill/>
          <a:ln/>
        </p:spPr>
        <p:txBody>
          <a:bodyPr wrap="none" lIns="0" tIns="0" rIns="0" bIns="0" rtlCol="0" anchor="t"/>
          <a:lstStyle/>
          <a:p>
            <a:pPr>
              <a:lnSpc>
                <a:spcPts val="3000"/>
              </a:lnSpc>
            </a:pPr>
            <a:r>
              <a:rPr lang="en-US" sz="2800">
                <a:solidFill>
                  <a:srgbClr val="1B1B27"/>
                </a:solidFill>
                <a:latin typeface="Alexandria" pitchFamily="34" charset="0"/>
                <a:ea typeface="Alexandria" pitchFamily="34" charset="-122"/>
                <a:cs typeface="Alexandria" pitchFamily="34" charset="-120"/>
              </a:rPr>
              <a:t>AI in Medicine: Timeline of Key Developments</a:t>
            </a:r>
            <a:endParaRPr lang="en-US" sz="2800"/>
          </a:p>
        </p:txBody>
      </p:sp>
      <p:sp>
        <p:nvSpPr>
          <p:cNvPr id="5" name="Shape 1">
            <a:extLst>
              <a:ext uri="{FF2B5EF4-FFF2-40B4-BE49-F238E27FC236}">
                <a16:creationId xmlns:a16="http://schemas.microsoft.com/office/drawing/2014/main" id="{C176BDFB-3854-DA55-CEB5-F656E80C583A}"/>
              </a:ext>
            </a:extLst>
          </p:cNvPr>
          <p:cNvSpPr/>
          <p:nvPr/>
        </p:nvSpPr>
        <p:spPr>
          <a:xfrm>
            <a:off x="6242049" y="1117799"/>
            <a:ext cx="45719" cy="4677171"/>
          </a:xfrm>
          <a:prstGeom prst="roundRect">
            <a:avLst>
              <a:gd name="adj" fmla="val 404888"/>
            </a:avLst>
          </a:prstGeom>
          <a:solidFill>
            <a:srgbClr val="B8C3DF"/>
          </a:solidFill>
          <a:ln/>
        </p:spPr>
        <p:txBody>
          <a:bodyPr/>
          <a:lstStyle/>
          <a:p>
            <a:endParaRPr lang="en-US" sz="1500"/>
          </a:p>
        </p:txBody>
      </p:sp>
      <p:sp>
        <p:nvSpPr>
          <p:cNvPr id="6" name="Shape 2">
            <a:extLst>
              <a:ext uri="{FF2B5EF4-FFF2-40B4-BE49-F238E27FC236}">
                <a16:creationId xmlns:a16="http://schemas.microsoft.com/office/drawing/2014/main" id="{A0F69ECF-D50E-EF2F-1FD1-D6FCD52B3B1E}"/>
              </a:ext>
            </a:extLst>
          </p:cNvPr>
          <p:cNvSpPr/>
          <p:nvPr/>
        </p:nvSpPr>
        <p:spPr>
          <a:xfrm>
            <a:off x="5756176" y="1249164"/>
            <a:ext cx="367208" cy="12700"/>
          </a:xfrm>
          <a:prstGeom prst="roundRect">
            <a:avLst>
              <a:gd name="adj" fmla="val 404888"/>
            </a:avLst>
          </a:prstGeom>
          <a:solidFill>
            <a:srgbClr val="B8C3DF"/>
          </a:solidFill>
          <a:ln/>
        </p:spPr>
        <p:txBody>
          <a:bodyPr/>
          <a:lstStyle/>
          <a:p>
            <a:endParaRPr lang="en-US" sz="1500"/>
          </a:p>
        </p:txBody>
      </p:sp>
      <p:sp>
        <p:nvSpPr>
          <p:cNvPr id="7" name="Shape 3">
            <a:extLst>
              <a:ext uri="{FF2B5EF4-FFF2-40B4-BE49-F238E27FC236}">
                <a16:creationId xmlns:a16="http://schemas.microsoft.com/office/drawing/2014/main" id="{41FAEFFB-E34D-C0B3-2C19-E0F4CF613CA4}"/>
              </a:ext>
            </a:extLst>
          </p:cNvPr>
          <p:cNvSpPr/>
          <p:nvPr/>
        </p:nvSpPr>
        <p:spPr>
          <a:xfrm>
            <a:off x="6110684" y="1117799"/>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8" name="Text 4">
            <a:extLst>
              <a:ext uri="{FF2B5EF4-FFF2-40B4-BE49-F238E27FC236}">
                <a16:creationId xmlns:a16="http://schemas.microsoft.com/office/drawing/2014/main" id="{A447BFB6-6F5A-1E2C-0B6E-AC8775EAAC7A}"/>
              </a:ext>
            </a:extLst>
          </p:cNvPr>
          <p:cNvSpPr/>
          <p:nvPr/>
        </p:nvSpPr>
        <p:spPr>
          <a:xfrm>
            <a:off x="6156623" y="1140768"/>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1</a:t>
            </a:r>
            <a:endParaRPr lang="en-US" sz="1417"/>
          </a:p>
        </p:txBody>
      </p:sp>
      <p:sp>
        <p:nvSpPr>
          <p:cNvPr id="9" name="Text 5">
            <a:extLst>
              <a:ext uri="{FF2B5EF4-FFF2-40B4-BE49-F238E27FC236}">
                <a16:creationId xmlns:a16="http://schemas.microsoft.com/office/drawing/2014/main" id="{342DE786-B68B-5E1D-41C8-B28C68F09BB2}"/>
              </a:ext>
            </a:extLst>
          </p:cNvPr>
          <p:cNvSpPr/>
          <p:nvPr/>
        </p:nvSpPr>
        <p:spPr>
          <a:xfrm>
            <a:off x="4105969" y="1159868"/>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1970s</a:t>
            </a:r>
            <a:endParaRPr lang="en-US" sz="1400"/>
          </a:p>
        </p:txBody>
      </p:sp>
      <p:sp>
        <p:nvSpPr>
          <p:cNvPr id="10" name="Text 6">
            <a:extLst>
              <a:ext uri="{FF2B5EF4-FFF2-40B4-BE49-F238E27FC236}">
                <a16:creationId xmlns:a16="http://schemas.microsoft.com/office/drawing/2014/main" id="{66006653-73DF-FD20-17CA-62B1921DBD33}"/>
              </a:ext>
            </a:extLst>
          </p:cNvPr>
          <p:cNvSpPr/>
          <p:nvPr/>
        </p:nvSpPr>
        <p:spPr>
          <a:xfrm>
            <a:off x="580827" y="1424484"/>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MYCIN (1972-76): Stanford's rule-based system for diagnosing bacterial infections and recommending antibiotics.</a:t>
            </a:r>
          </a:p>
        </p:txBody>
      </p:sp>
      <p:sp>
        <p:nvSpPr>
          <p:cNvPr id="11" name="Shape 7">
            <a:extLst>
              <a:ext uri="{FF2B5EF4-FFF2-40B4-BE49-F238E27FC236}">
                <a16:creationId xmlns:a16="http://schemas.microsoft.com/office/drawing/2014/main" id="{28D72DE5-2915-7642-014B-71692A5D5BD5}"/>
              </a:ext>
            </a:extLst>
          </p:cNvPr>
          <p:cNvSpPr/>
          <p:nvPr/>
        </p:nvSpPr>
        <p:spPr>
          <a:xfrm>
            <a:off x="6373416" y="1983582"/>
            <a:ext cx="367208" cy="12700"/>
          </a:xfrm>
          <a:prstGeom prst="roundRect">
            <a:avLst>
              <a:gd name="adj" fmla="val 404888"/>
            </a:avLst>
          </a:prstGeom>
          <a:solidFill>
            <a:srgbClr val="B8C3DF"/>
          </a:solidFill>
          <a:ln/>
        </p:spPr>
        <p:txBody>
          <a:bodyPr/>
          <a:lstStyle/>
          <a:p>
            <a:endParaRPr lang="en-US" sz="1500"/>
          </a:p>
        </p:txBody>
      </p:sp>
      <p:sp>
        <p:nvSpPr>
          <p:cNvPr id="12" name="Shape 8">
            <a:extLst>
              <a:ext uri="{FF2B5EF4-FFF2-40B4-BE49-F238E27FC236}">
                <a16:creationId xmlns:a16="http://schemas.microsoft.com/office/drawing/2014/main" id="{5FA152E2-50D1-5FB2-D5C8-F021585DA0CB}"/>
              </a:ext>
            </a:extLst>
          </p:cNvPr>
          <p:cNvSpPr/>
          <p:nvPr/>
        </p:nvSpPr>
        <p:spPr>
          <a:xfrm>
            <a:off x="6110684" y="1852216"/>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13" name="Text 9">
            <a:extLst>
              <a:ext uri="{FF2B5EF4-FFF2-40B4-BE49-F238E27FC236}">
                <a16:creationId xmlns:a16="http://schemas.microsoft.com/office/drawing/2014/main" id="{FD360C8C-96F1-D244-8CD0-056A92788AFE}"/>
              </a:ext>
            </a:extLst>
          </p:cNvPr>
          <p:cNvSpPr/>
          <p:nvPr/>
        </p:nvSpPr>
        <p:spPr>
          <a:xfrm>
            <a:off x="6156623" y="1875185"/>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2</a:t>
            </a:r>
            <a:endParaRPr lang="en-US" sz="1417"/>
          </a:p>
        </p:txBody>
      </p:sp>
      <p:sp>
        <p:nvSpPr>
          <p:cNvPr id="14" name="Text 10">
            <a:extLst>
              <a:ext uri="{FF2B5EF4-FFF2-40B4-BE49-F238E27FC236}">
                <a16:creationId xmlns:a16="http://schemas.microsoft.com/office/drawing/2014/main" id="{03F2E513-DBE6-06B2-DEF9-E353780FAF54}"/>
              </a:ext>
            </a:extLst>
          </p:cNvPr>
          <p:cNvSpPr/>
          <p:nvPr/>
        </p:nvSpPr>
        <p:spPr>
          <a:xfrm>
            <a:off x="6860481" y="189428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1980s-1990s</a:t>
            </a:r>
            <a:endParaRPr lang="en-US" sz="1400"/>
          </a:p>
        </p:txBody>
      </p:sp>
      <p:sp>
        <p:nvSpPr>
          <p:cNvPr id="15" name="Text 11">
            <a:extLst>
              <a:ext uri="{FF2B5EF4-FFF2-40B4-BE49-F238E27FC236}">
                <a16:creationId xmlns:a16="http://schemas.microsoft.com/office/drawing/2014/main" id="{E4CB2446-7113-AB14-D4AD-256E4953F898}"/>
              </a:ext>
            </a:extLst>
          </p:cNvPr>
          <p:cNvSpPr/>
          <p:nvPr/>
        </p:nvSpPr>
        <p:spPr>
          <a:xfrm>
            <a:off x="6860481" y="2158901"/>
            <a:ext cx="5055493" cy="391716"/>
          </a:xfrm>
          <a:prstGeom prst="rect">
            <a:avLst/>
          </a:prstGeom>
          <a:noFill/>
          <a:ln/>
        </p:spPr>
        <p:txBody>
          <a:bodyPr wrap="square" lIns="0" tIns="0" rIns="0" bIns="0" rtlCol="0" anchor="t"/>
          <a:lstStyle/>
          <a:p>
            <a:pPr>
              <a:lnSpc>
                <a:spcPts val="1542"/>
              </a:lnSpc>
            </a:pPr>
            <a:r>
              <a:rPr lang="en-US" sz="1200" dirty="0">
                <a:solidFill>
                  <a:srgbClr val="404155"/>
                </a:solidFill>
                <a:latin typeface="Nobile" pitchFamily="34" charset="0"/>
                <a:ea typeface="Nobile" pitchFamily="34" charset="-122"/>
                <a:cs typeface="Nobile" pitchFamily="34" charset="-120"/>
              </a:rPr>
              <a:t>Internist-I and QMR: Early diagnostic decision support systems widely used in medical education.  Generate differential diagnosis.</a:t>
            </a:r>
            <a:endParaRPr lang="en-US" sz="958" dirty="0"/>
          </a:p>
        </p:txBody>
      </p:sp>
      <p:sp>
        <p:nvSpPr>
          <p:cNvPr id="16" name="Shape 12">
            <a:extLst>
              <a:ext uri="{FF2B5EF4-FFF2-40B4-BE49-F238E27FC236}">
                <a16:creationId xmlns:a16="http://schemas.microsoft.com/office/drawing/2014/main" id="{9B619ECB-A3A1-76FD-CEEB-734394640906}"/>
              </a:ext>
            </a:extLst>
          </p:cNvPr>
          <p:cNvSpPr/>
          <p:nvPr/>
        </p:nvSpPr>
        <p:spPr>
          <a:xfrm>
            <a:off x="5756176" y="2616696"/>
            <a:ext cx="367208" cy="12700"/>
          </a:xfrm>
          <a:prstGeom prst="roundRect">
            <a:avLst>
              <a:gd name="adj" fmla="val 404888"/>
            </a:avLst>
          </a:prstGeom>
          <a:solidFill>
            <a:srgbClr val="B8C3DF"/>
          </a:solidFill>
          <a:ln/>
        </p:spPr>
        <p:txBody>
          <a:bodyPr/>
          <a:lstStyle/>
          <a:p>
            <a:endParaRPr lang="en-US" sz="1500"/>
          </a:p>
        </p:txBody>
      </p:sp>
      <p:sp>
        <p:nvSpPr>
          <p:cNvPr id="17" name="Shape 13">
            <a:extLst>
              <a:ext uri="{FF2B5EF4-FFF2-40B4-BE49-F238E27FC236}">
                <a16:creationId xmlns:a16="http://schemas.microsoft.com/office/drawing/2014/main" id="{F1AE1059-6878-C3EC-CED8-47829FCFBCF0}"/>
              </a:ext>
            </a:extLst>
          </p:cNvPr>
          <p:cNvSpPr/>
          <p:nvPr/>
        </p:nvSpPr>
        <p:spPr>
          <a:xfrm>
            <a:off x="6110684" y="2485331"/>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18" name="Text 14">
            <a:extLst>
              <a:ext uri="{FF2B5EF4-FFF2-40B4-BE49-F238E27FC236}">
                <a16:creationId xmlns:a16="http://schemas.microsoft.com/office/drawing/2014/main" id="{9ADFBD2C-0C04-EACF-7ED1-CD6339B9B6C8}"/>
              </a:ext>
            </a:extLst>
          </p:cNvPr>
          <p:cNvSpPr/>
          <p:nvPr/>
        </p:nvSpPr>
        <p:spPr>
          <a:xfrm>
            <a:off x="6156623" y="2508300"/>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3</a:t>
            </a:r>
            <a:endParaRPr lang="en-US" sz="1417"/>
          </a:p>
        </p:txBody>
      </p:sp>
      <p:sp>
        <p:nvSpPr>
          <p:cNvPr id="19" name="Text 15">
            <a:extLst>
              <a:ext uri="{FF2B5EF4-FFF2-40B4-BE49-F238E27FC236}">
                <a16:creationId xmlns:a16="http://schemas.microsoft.com/office/drawing/2014/main" id="{22C8F2E7-A4C4-E757-7AE3-3E7171110A7A}"/>
              </a:ext>
            </a:extLst>
          </p:cNvPr>
          <p:cNvSpPr/>
          <p:nvPr/>
        </p:nvSpPr>
        <p:spPr>
          <a:xfrm>
            <a:off x="4105969" y="2527400"/>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1997</a:t>
            </a:r>
            <a:endParaRPr lang="en-US" sz="1400"/>
          </a:p>
        </p:txBody>
      </p:sp>
      <p:sp>
        <p:nvSpPr>
          <p:cNvPr id="20" name="Text 16">
            <a:extLst>
              <a:ext uri="{FF2B5EF4-FFF2-40B4-BE49-F238E27FC236}">
                <a16:creationId xmlns:a16="http://schemas.microsoft.com/office/drawing/2014/main" id="{B9759045-3DA5-0322-3DE1-B8C33CAD6177}"/>
              </a:ext>
            </a:extLst>
          </p:cNvPr>
          <p:cNvSpPr/>
          <p:nvPr/>
        </p:nvSpPr>
        <p:spPr>
          <a:xfrm>
            <a:off x="580827" y="2792016"/>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First Use of ML in Medical Imaging: Machine Learning methods applied to image classification in mammography and CT.</a:t>
            </a:r>
            <a:endParaRPr lang="en-US" sz="1200" dirty="0"/>
          </a:p>
        </p:txBody>
      </p:sp>
      <p:sp>
        <p:nvSpPr>
          <p:cNvPr id="21" name="Shape 17">
            <a:extLst>
              <a:ext uri="{FF2B5EF4-FFF2-40B4-BE49-F238E27FC236}">
                <a16:creationId xmlns:a16="http://schemas.microsoft.com/office/drawing/2014/main" id="{0C8FD36B-9BEB-ECB9-DB79-9E75036F5965}"/>
              </a:ext>
            </a:extLst>
          </p:cNvPr>
          <p:cNvSpPr/>
          <p:nvPr/>
        </p:nvSpPr>
        <p:spPr>
          <a:xfrm>
            <a:off x="6373416" y="3249811"/>
            <a:ext cx="367208" cy="12700"/>
          </a:xfrm>
          <a:prstGeom prst="roundRect">
            <a:avLst>
              <a:gd name="adj" fmla="val 404888"/>
            </a:avLst>
          </a:prstGeom>
          <a:solidFill>
            <a:srgbClr val="B8C3DF"/>
          </a:solidFill>
          <a:ln/>
        </p:spPr>
        <p:txBody>
          <a:bodyPr/>
          <a:lstStyle/>
          <a:p>
            <a:endParaRPr lang="en-US" sz="1500"/>
          </a:p>
        </p:txBody>
      </p:sp>
      <p:sp>
        <p:nvSpPr>
          <p:cNvPr id="22" name="Shape 18">
            <a:extLst>
              <a:ext uri="{FF2B5EF4-FFF2-40B4-BE49-F238E27FC236}">
                <a16:creationId xmlns:a16="http://schemas.microsoft.com/office/drawing/2014/main" id="{159B921D-E030-CF2F-D991-4F1CA28B7767}"/>
              </a:ext>
            </a:extLst>
          </p:cNvPr>
          <p:cNvSpPr/>
          <p:nvPr/>
        </p:nvSpPr>
        <p:spPr>
          <a:xfrm>
            <a:off x="6110684" y="311844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23" name="Text 19">
            <a:extLst>
              <a:ext uri="{FF2B5EF4-FFF2-40B4-BE49-F238E27FC236}">
                <a16:creationId xmlns:a16="http://schemas.microsoft.com/office/drawing/2014/main" id="{8F42FEE5-090A-3589-3D34-9A43F694125D}"/>
              </a:ext>
            </a:extLst>
          </p:cNvPr>
          <p:cNvSpPr/>
          <p:nvPr/>
        </p:nvSpPr>
        <p:spPr>
          <a:xfrm>
            <a:off x="6156623" y="3141414"/>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4</a:t>
            </a:r>
            <a:endParaRPr lang="en-US" sz="1417"/>
          </a:p>
        </p:txBody>
      </p:sp>
      <p:sp>
        <p:nvSpPr>
          <p:cNvPr id="24" name="Text 20">
            <a:extLst>
              <a:ext uri="{FF2B5EF4-FFF2-40B4-BE49-F238E27FC236}">
                <a16:creationId xmlns:a16="http://schemas.microsoft.com/office/drawing/2014/main" id="{9144DB67-A602-86E0-9E0F-4325873CAC41}"/>
              </a:ext>
            </a:extLst>
          </p:cNvPr>
          <p:cNvSpPr/>
          <p:nvPr/>
        </p:nvSpPr>
        <p:spPr>
          <a:xfrm>
            <a:off x="6860481" y="316051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2012-2016</a:t>
            </a:r>
            <a:endParaRPr lang="en-US" sz="1400"/>
          </a:p>
        </p:txBody>
      </p:sp>
      <p:sp>
        <p:nvSpPr>
          <p:cNvPr id="25" name="Text 21">
            <a:extLst>
              <a:ext uri="{FF2B5EF4-FFF2-40B4-BE49-F238E27FC236}">
                <a16:creationId xmlns:a16="http://schemas.microsoft.com/office/drawing/2014/main" id="{C4D8385E-3473-1075-91C5-7F7B3140F08D}"/>
              </a:ext>
            </a:extLst>
          </p:cNvPr>
          <p:cNvSpPr/>
          <p:nvPr/>
        </p:nvSpPr>
        <p:spPr>
          <a:xfrm>
            <a:off x="6860481" y="3425131"/>
            <a:ext cx="5055493" cy="391716"/>
          </a:xfrm>
          <a:prstGeom prst="rect">
            <a:avLst/>
          </a:prstGeom>
          <a:noFill/>
          <a:ln/>
        </p:spPr>
        <p:txBody>
          <a:bodyPr wrap="square" lIns="0" tIns="0" rIns="0" bIns="0" rtlCol="0" anchor="t"/>
          <a:lstStyle/>
          <a:p>
            <a:pPr>
              <a:lnSpc>
                <a:spcPts val="1542"/>
              </a:lnSpc>
            </a:pPr>
            <a:r>
              <a:rPr lang="en-US" sz="1200" dirty="0">
                <a:solidFill>
                  <a:srgbClr val="404155"/>
                </a:solidFill>
                <a:latin typeface="Nobile" pitchFamily="34" charset="0"/>
                <a:ea typeface="Nobile" pitchFamily="34" charset="-122"/>
                <a:cs typeface="Nobile" pitchFamily="34" charset="-120"/>
              </a:rPr>
              <a:t>Deep Learning in Medical Imaging: CNNs applied to skin cancer classification, diabetic retinopathy, and radiology.</a:t>
            </a:r>
            <a:endParaRPr lang="en-US" sz="1200" dirty="0"/>
          </a:p>
        </p:txBody>
      </p:sp>
      <p:sp>
        <p:nvSpPr>
          <p:cNvPr id="26" name="Shape 22">
            <a:extLst>
              <a:ext uri="{FF2B5EF4-FFF2-40B4-BE49-F238E27FC236}">
                <a16:creationId xmlns:a16="http://schemas.microsoft.com/office/drawing/2014/main" id="{80DDCFEE-61F3-2AED-2508-194760424D05}"/>
              </a:ext>
            </a:extLst>
          </p:cNvPr>
          <p:cNvSpPr/>
          <p:nvPr/>
        </p:nvSpPr>
        <p:spPr>
          <a:xfrm>
            <a:off x="5756176" y="3882926"/>
            <a:ext cx="367208" cy="12700"/>
          </a:xfrm>
          <a:prstGeom prst="roundRect">
            <a:avLst>
              <a:gd name="adj" fmla="val 404888"/>
            </a:avLst>
          </a:prstGeom>
          <a:solidFill>
            <a:srgbClr val="B8C3DF"/>
          </a:solidFill>
          <a:ln/>
        </p:spPr>
        <p:txBody>
          <a:bodyPr/>
          <a:lstStyle/>
          <a:p>
            <a:endParaRPr lang="en-US" sz="1500"/>
          </a:p>
        </p:txBody>
      </p:sp>
      <p:sp>
        <p:nvSpPr>
          <p:cNvPr id="27" name="Shape 23">
            <a:extLst>
              <a:ext uri="{FF2B5EF4-FFF2-40B4-BE49-F238E27FC236}">
                <a16:creationId xmlns:a16="http://schemas.microsoft.com/office/drawing/2014/main" id="{65BE187B-8FE4-7339-FD7B-AFDD27090442}"/>
              </a:ext>
            </a:extLst>
          </p:cNvPr>
          <p:cNvSpPr/>
          <p:nvPr/>
        </p:nvSpPr>
        <p:spPr>
          <a:xfrm>
            <a:off x="6110684" y="3751560"/>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28" name="Text 24">
            <a:extLst>
              <a:ext uri="{FF2B5EF4-FFF2-40B4-BE49-F238E27FC236}">
                <a16:creationId xmlns:a16="http://schemas.microsoft.com/office/drawing/2014/main" id="{880EF1FE-22DD-46D0-7FFE-818AAA793B8A}"/>
              </a:ext>
            </a:extLst>
          </p:cNvPr>
          <p:cNvSpPr/>
          <p:nvPr/>
        </p:nvSpPr>
        <p:spPr>
          <a:xfrm>
            <a:off x="6156623" y="3774529"/>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5</a:t>
            </a:r>
            <a:endParaRPr lang="en-US" sz="1417"/>
          </a:p>
        </p:txBody>
      </p:sp>
      <p:sp>
        <p:nvSpPr>
          <p:cNvPr id="29" name="Text 25">
            <a:extLst>
              <a:ext uri="{FF2B5EF4-FFF2-40B4-BE49-F238E27FC236}">
                <a16:creationId xmlns:a16="http://schemas.microsoft.com/office/drawing/2014/main" id="{4D2132BE-0B83-CDB4-617D-04B1B45C2EA7}"/>
              </a:ext>
            </a:extLst>
          </p:cNvPr>
          <p:cNvSpPr/>
          <p:nvPr/>
        </p:nvSpPr>
        <p:spPr>
          <a:xfrm>
            <a:off x="4105969" y="3793630"/>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2018</a:t>
            </a:r>
            <a:endParaRPr lang="en-US" sz="1400"/>
          </a:p>
        </p:txBody>
      </p:sp>
      <p:sp>
        <p:nvSpPr>
          <p:cNvPr id="30" name="Text 26">
            <a:extLst>
              <a:ext uri="{FF2B5EF4-FFF2-40B4-BE49-F238E27FC236}">
                <a16:creationId xmlns:a16="http://schemas.microsoft.com/office/drawing/2014/main" id="{B1C7D462-C5FB-72C3-6BBF-E1258C9C6CEF}"/>
              </a:ext>
            </a:extLst>
          </p:cNvPr>
          <p:cNvSpPr/>
          <p:nvPr/>
        </p:nvSpPr>
        <p:spPr>
          <a:xfrm>
            <a:off x="580827" y="4058245"/>
            <a:ext cx="5055493" cy="391716"/>
          </a:xfrm>
          <a:prstGeom prst="rect">
            <a:avLst/>
          </a:prstGeom>
          <a:noFill/>
          <a:ln/>
        </p:spPr>
        <p:txBody>
          <a:bodyPr wrap="square" lIns="0" tIns="0" rIns="0" bIns="0" rtlCol="0" anchor="t"/>
          <a:lstStyle/>
          <a:p>
            <a:pPr algn="r">
              <a:lnSpc>
                <a:spcPts val="1542"/>
              </a:lnSpc>
            </a:pPr>
            <a:r>
              <a:rPr lang="en-US" sz="1200">
                <a:solidFill>
                  <a:srgbClr val="404155"/>
                </a:solidFill>
                <a:latin typeface="Nobile" pitchFamily="34" charset="0"/>
                <a:ea typeface="Nobile" pitchFamily="34" charset="-122"/>
                <a:cs typeface="Nobile" pitchFamily="34" charset="-120"/>
              </a:rPr>
              <a:t>First FDA Clearance of Autonomous AI: IDx-DR approved for diabetic retinopathy detection without clinician input.</a:t>
            </a:r>
            <a:endParaRPr lang="en-US" sz="1200"/>
          </a:p>
        </p:txBody>
      </p:sp>
      <p:sp>
        <p:nvSpPr>
          <p:cNvPr id="31" name="Shape 27">
            <a:extLst>
              <a:ext uri="{FF2B5EF4-FFF2-40B4-BE49-F238E27FC236}">
                <a16:creationId xmlns:a16="http://schemas.microsoft.com/office/drawing/2014/main" id="{8FC155CD-86AF-E049-4177-102F270673C1}"/>
              </a:ext>
            </a:extLst>
          </p:cNvPr>
          <p:cNvSpPr/>
          <p:nvPr/>
        </p:nvSpPr>
        <p:spPr>
          <a:xfrm>
            <a:off x="6373416" y="4516041"/>
            <a:ext cx="367208" cy="12700"/>
          </a:xfrm>
          <a:prstGeom prst="roundRect">
            <a:avLst>
              <a:gd name="adj" fmla="val 404888"/>
            </a:avLst>
          </a:prstGeom>
          <a:solidFill>
            <a:srgbClr val="B8C3DF"/>
          </a:solidFill>
          <a:ln/>
        </p:spPr>
        <p:txBody>
          <a:bodyPr/>
          <a:lstStyle/>
          <a:p>
            <a:endParaRPr lang="en-US" sz="1500"/>
          </a:p>
        </p:txBody>
      </p:sp>
      <p:sp>
        <p:nvSpPr>
          <p:cNvPr id="32" name="Shape 28">
            <a:extLst>
              <a:ext uri="{FF2B5EF4-FFF2-40B4-BE49-F238E27FC236}">
                <a16:creationId xmlns:a16="http://schemas.microsoft.com/office/drawing/2014/main" id="{148E9B4B-FD8C-8959-23E7-105384EE889B}"/>
              </a:ext>
            </a:extLst>
          </p:cNvPr>
          <p:cNvSpPr/>
          <p:nvPr/>
        </p:nvSpPr>
        <p:spPr>
          <a:xfrm>
            <a:off x="6110684" y="438467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33" name="Text 29">
            <a:extLst>
              <a:ext uri="{FF2B5EF4-FFF2-40B4-BE49-F238E27FC236}">
                <a16:creationId xmlns:a16="http://schemas.microsoft.com/office/drawing/2014/main" id="{E51C84EC-2508-3072-980F-8AF6D04B5EC6}"/>
              </a:ext>
            </a:extLst>
          </p:cNvPr>
          <p:cNvSpPr/>
          <p:nvPr/>
        </p:nvSpPr>
        <p:spPr>
          <a:xfrm>
            <a:off x="6156623" y="4407644"/>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6</a:t>
            </a:r>
            <a:endParaRPr lang="en-US" sz="1417"/>
          </a:p>
        </p:txBody>
      </p:sp>
      <p:sp>
        <p:nvSpPr>
          <p:cNvPr id="34" name="Text 30">
            <a:extLst>
              <a:ext uri="{FF2B5EF4-FFF2-40B4-BE49-F238E27FC236}">
                <a16:creationId xmlns:a16="http://schemas.microsoft.com/office/drawing/2014/main" id="{6D387E8E-467A-0F07-8A22-4CF5B9A03A66}"/>
              </a:ext>
            </a:extLst>
          </p:cNvPr>
          <p:cNvSpPr/>
          <p:nvPr/>
        </p:nvSpPr>
        <p:spPr>
          <a:xfrm>
            <a:off x="6860481" y="442674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2020-2022</a:t>
            </a:r>
            <a:endParaRPr lang="en-US" sz="1400"/>
          </a:p>
        </p:txBody>
      </p:sp>
      <p:sp>
        <p:nvSpPr>
          <p:cNvPr id="35" name="Text 31">
            <a:extLst>
              <a:ext uri="{FF2B5EF4-FFF2-40B4-BE49-F238E27FC236}">
                <a16:creationId xmlns:a16="http://schemas.microsoft.com/office/drawing/2014/main" id="{F96E90EB-00D0-0648-DCD7-FF1F02855F37}"/>
              </a:ext>
            </a:extLst>
          </p:cNvPr>
          <p:cNvSpPr/>
          <p:nvPr/>
        </p:nvSpPr>
        <p:spPr>
          <a:xfrm>
            <a:off x="6860481" y="4691360"/>
            <a:ext cx="5055493" cy="391716"/>
          </a:xfrm>
          <a:prstGeom prst="rect">
            <a:avLst/>
          </a:prstGeom>
          <a:noFill/>
          <a:ln/>
        </p:spPr>
        <p:txBody>
          <a:bodyPr wrap="square" lIns="0" tIns="0" rIns="0" bIns="0" rtlCol="0" anchor="t"/>
          <a:lstStyle/>
          <a:p>
            <a:pPr>
              <a:lnSpc>
                <a:spcPts val="1542"/>
              </a:lnSpc>
            </a:pPr>
            <a:r>
              <a:rPr lang="en-US" sz="1200">
                <a:solidFill>
                  <a:srgbClr val="404155"/>
                </a:solidFill>
                <a:latin typeface="Nobile" pitchFamily="34" charset="0"/>
                <a:ea typeface="Nobile" pitchFamily="34" charset="-122"/>
                <a:cs typeface="Nobile" pitchFamily="34" charset="-120"/>
              </a:rPr>
              <a:t>Biomedical Foundation Models: BioBERT, PubMedBERT, CheXzero, GLoRIA, MedCLIP demonstrate generalization to unseen tasks.</a:t>
            </a:r>
            <a:endParaRPr lang="en-US" sz="1200"/>
          </a:p>
        </p:txBody>
      </p:sp>
      <p:sp>
        <p:nvSpPr>
          <p:cNvPr id="36" name="Shape 32">
            <a:extLst>
              <a:ext uri="{FF2B5EF4-FFF2-40B4-BE49-F238E27FC236}">
                <a16:creationId xmlns:a16="http://schemas.microsoft.com/office/drawing/2014/main" id="{674DC41D-00FA-9D74-318C-915A40586A4A}"/>
              </a:ext>
            </a:extLst>
          </p:cNvPr>
          <p:cNvSpPr/>
          <p:nvPr/>
        </p:nvSpPr>
        <p:spPr>
          <a:xfrm>
            <a:off x="5756176" y="5149156"/>
            <a:ext cx="367208" cy="12700"/>
          </a:xfrm>
          <a:prstGeom prst="roundRect">
            <a:avLst>
              <a:gd name="adj" fmla="val 404888"/>
            </a:avLst>
          </a:prstGeom>
          <a:solidFill>
            <a:srgbClr val="B8C3DF"/>
          </a:solidFill>
          <a:ln/>
        </p:spPr>
        <p:txBody>
          <a:bodyPr/>
          <a:lstStyle/>
          <a:p>
            <a:endParaRPr lang="en-US" sz="1500"/>
          </a:p>
        </p:txBody>
      </p:sp>
      <p:sp>
        <p:nvSpPr>
          <p:cNvPr id="37" name="Shape 33">
            <a:extLst>
              <a:ext uri="{FF2B5EF4-FFF2-40B4-BE49-F238E27FC236}">
                <a16:creationId xmlns:a16="http://schemas.microsoft.com/office/drawing/2014/main" id="{2C7C8FFA-F228-51C9-E441-E33A3C3BFAD2}"/>
              </a:ext>
            </a:extLst>
          </p:cNvPr>
          <p:cNvSpPr/>
          <p:nvPr/>
        </p:nvSpPr>
        <p:spPr>
          <a:xfrm>
            <a:off x="6110684" y="5017790"/>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38" name="Text 34">
            <a:extLst>
              <a:ext uri="{FF2B5EF4-FFF2-40B4-BE49-F238E27FC236}">
                <a16:creationId xmlns:a16="http://schemas.microsoft.com/office/drawing/2014/main" id="{9B5CB1AE-3B27-6A0F-BD15-829070F69A84}"/>
              </a:ext>
            </a:extLst>
          </p:cNvPr>
          <p:cNvSpPr/>
          <p:nvPr/>
        </p:nvSpPr>
        <p:spPr>
          <a:xfrm>
            <a:off x="6156623" y="5040759"/>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7</a:t>
            </a:r>
            <a:endParaRPr lang="en-US" sz="1417"/>
          </a:p>
        </p:txBody>
      </p:sp>
      <p:sp>
        <p:nvSpPr>
          <p:cNvPr id="39" name="Text 35">
            <a:extLst>
              <a:ext uri="{FF2B5EF4-FFF2-40B4-BE49-F238E27FC236}">
                <a16:creationId xmlns:a16="http://schemas.microsoft.com/office/drawing/2014/main" id="{CE891B05-0013-6B9C-369E-005A831798B1}"/>
              </a:ext>
            </a:extLst>
          </p:cNvPr>
          <p:cNvSpPr/>
          <p:nvPr/>
        </p:nvSpPr>
        <p:spPr>
          <a:xfrm>
            <a:off x="4105969" y="5059859"/>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2023</a:t>
            </a:r>
            <a:endParaRPr lang="en-US" sz="1167"/>
          </a:p>
        </p:txBody>
      </p:sp>
      <p:sp>
        <p:nvSpPr>
          <p:cNvPr id="40" name="Text 36">
            <a:extLst>
              <a:ext uri="{FF2B5EF4-FFF2-40B4-BE49-F238E27FC236}">
                <a16:creationId xmlns:a16="http://schemas.microsoft.com/office/drawing/2014/main" id="{68B707B5-A82E-1309-DD6C-9C5EADDF874C}"/>
              </a:ext>
            </a:extLst>
          </p:cNvPr>
          <p:cNvSpPr/>
          <p:nvPr/>
        </p:nvSpPr>
        <p:spPr>
          <a:xfrm>
            <a:off x="580827" y="5324475"/>
            <a:ext cx="5055493" cy="391716"/>
          </a:xfrm>
          <a:prstGeom prst="rect">
            <a:avLst/>
          </a:prstGeom>
          <a:noFill/>
          <a:ln/>
        </p:spPr>
        <p:txBody>
          <a:bodyPr wrap="square" lIns="0" tIns="0" rIns="0" bIns="0" rtlCol="0" anchor="t"/>
          <a:lstStyle/>
          <a:p>
            <a:pPr algn="r">
              <a:lnSpc>
                <a:spcPts val="1542"/>
              </a:lnSpc>
            </a:pPr>
            <a:r>
              <a:rPr lang="en-US" sz="1200">
                <a:solidFill>
                  <a:srgbClr val="404155"/>
                </a:solidFill>
                <a:latin typeface="Nobile" pitchFamily="34" charset="0"/>
                <a:ea typeface="Nobile" pitchFamily="34" charset="-122"/>
                <a:cs typeface="Nobile" pitchFamily="34" charset="-120"/>
              </a:rPr>
              <a:t>Generative AI in Clinical Discussion: GPT-4 passes USMLE-style questions; LLMs explored for clinical decision support.</a:t>
            </a:r>
            <a:endParaRPr lang="en-US" sz="1200"/>
          </a:p>
        </p:txBody>
      </p:sp>
      <p:sp>
        <p:nvSpPr>
          <p:cNvPr id="41" name="Shape 38">
            <a:extLst>
              <a:ext uri="{FF2B5EF4-FFF2-40B4-BE49-F238E27FC236}">
                <a16:creationId xmlns:a16="http://schemas.microsoft.com/office/drawing/2014/main" id="{DADABE14-37B2-1C2A-9ABD-B760614CC529}"/>
              </a:ext>
            </a:extLst>
          </p:cNvPr>
          <p:cNvSpPr/>
          <p:nvPr/>
        </p:nvSpPr>
        <p:spPr>
          <a:xfrm>
            <a:off x="6110684" y="565090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42" name="Text 39">
            <a:extLst>
              <a:ext uri="{FF2B5EF4-FFF2-40B4-BE49-F238E27FC236}">
                <a16:creationId xmlns:a16="http://schemas.microsoft.com/office/drawing/2014/main" id="{A48AA238-3F19-8890-8D72-777097E92EF1}"/>
              </a:ext>
            </a:extLst>
          </p:cNvPr>
          <p:cNvSpPr/>
          <p:nvPr/>
        </p:nvSpPr>
        <p:spPr>
          <a:xfrm>
            <a:off x="6156623" y="5673874"/>
            <a:ext cx="183555" cy="229493"/>
          </a:xfrm>
          <a:prstGeom prst="rect">
            <a:avLst/>
          </a:prstGeom>
          <a:noFill/>
          <a:ln/>
        </p:spPr>
        <p:txBody>
          <a:bodyPr wrap="none" lIns="0" tIns="0" rIns="0" bIns="0" rtlCol="0" anchor="t"/>
          <a:lstStyle/>
          <a:p>
            <a:pPr algn="ctr">
              <a:lnSpc>
                <a:spcPts val="1417"/>
              </a:lnSpc>
            </a:pPr>
            <a:endParaRPr lang="en-US" sz="1417"/>
          </a:p>
        </p:txBody>
      </p:sp>
      <p:sp>
        <p:nvSpPr>
          <p:cNvPr id="43" name="Text 41">
            <a:extLst>
              <a:ext uri="{FF2B5EF4-FFF2-40B4-BE49-F238E27FC236}">
                <a16:creationId xmlns:a16="http://schemas.microsoft.com/office/drawing/2014/main" id="{F9A5EA0E-C7E6-D6B7-CA5C-516736A4BD40}"/>
              </a:ext>
            </a:extLst>
          </p:cNvPr>
          <p:cNvSpPr/>
          <p:nvPr/>
        </p:nvSpPr>
        <p:spPr>
          <a:xfrm>
            <a:off x="6860481" y="5957590"/>
            <a:ext cx="5055493" cy="391716"/>
          </a:xfrm>
          <a:prstGeom prst="rect">
            <a:avLst/>
          </a:prstGeom>
          <a:noFill/>
          <a:ln/>
        </p:spPr>
        <p:txBody>
          <a:bodyPr wrap="square" lIns="0" tIns="0" rIns="0" bIns="0" rtlCol="0" anchor="t"/>
          <a:lstStyle/>
          <a:p>
            <a:pPr>
              <a:lnSpc>
                <a:spcPts val="1542"/>
              </a:lnSpc>
            </a:pPr>
            <a:endParaRPr lang="en-US" sz="1200"/>
          </a:p>
        </p:txBody>
      </p:sp>
    </p:spTree>
    <p:extLst>
      <p:ext uri="{BB962C8B-B14F-4D97-AF65-F5344CB8AC3E}">
        <p14:creationId xmlns:p14="http://schemas.microsoft.com/office/powerpoint/2010/main" val="362530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BFD3-1985-9669-2135-CF538F5C9F2B}"/>
              </a:ext>
            </a:extLst>
          </p:cNvPr>
          <p:cNvSpPr>
            <a:spLocks noGrp="1"/>
          </p:cNvSpPr>
          <p:nvPr>
            <p:ph type="title"/>
          </p:nvPr>
        </p:nvSpPr>
        <p:spPr/>
        <p:txBody>
          <a:bodyPr/>
          <a:lstStyle/>
          <a:p>
            <a:r>
              <a:rPr lang="en-US" dirty="0"/>
              <a:t>Internist-I</a:t>
            </a:r>
          </a:p>
        </p:txBody>
      </p:sp>
      <p:sp>
        <p:nvSpPr>
          <p:cNvPr id="3" name="Content Placeholder 2">
            <a:extLst>
              <a:ext uri="{FF2B5EF4-FFF2-40B4-BE49-F238E27FC236}">
                <a16:creationId xmlns:a16="http://schemas.microsoft.com/office/drawing/2014/main" id="{13DB75EE-6FC9-3350-0848-F2CFB3791920}"/>
              </a:ext>
            </a:extLst>
          </p:cNvPr>
          <p:cNvSpPr>
            <a:spLocks noGrp="1"/>
          </p:cNvSpPr>
          <p:nvPr>
            <p:ph idx="1"/>
          </p:nvPr>
        </p:nvSpPr>
        <p:spPr/>
        <p:txBody>
          <a:bodyPr>
            <a:normAutofit fontScale="25000" lnSpcReduction="20000"/>
          </a:bodyPr>
          <a:lstStyle/>
          <a:p>
            <a:r>
              <a:rPr lang="en-US" sz="5600" b="1" dirty="0"/>
              <a:t>Internist-I</a:t>
            </a:r>
            <a:r>
              <a:rPr lang="en-US" sz="5600" dirty="0"/>
              <a:t> was a </a:t>
            </a:r>
            <a:r>
              <a:rPr lang="en-US" sz="5600" b="1" dirty="0"/>
              <a:t>broad differential diagnosis generator</a:t>
            </a:r>
            <a:r>
              <a:rPr lang="en-US" sz="5600" dirty="0"/>
              <a:t>: it contained knowledge about ~500 diseases and ~3,500 findings.</a:t>
            </a:r>
          </a:p>
          <a:p>
            <a:r>
              <a:rPr lang="en-US" sz="5600" b="1" dirty="0"/>
              <a:t>🔹 How it worked</a:t>
            </a:r>
          </a:p>
          <a:p>
            <a:pPr lvl="1"/>
            <a:r>
              <a:rPr lang="en-US" sz="5200" dirty="0"/>
              <a:t>Knowledge was encoded as </a:t>
            </a:r>
            <a:r>
              <a:rPr lang="en-US" sz="5200" b="1" dirty="0"/>
              <a:t>disease–finding associations</a:t>
            </a:r>
            <a:r>
              <a:rPr lang="en-US" sz="5200" dirty="0"/>
              <a:t>, with weights representing how strongly a finding supported or opposed a disease.</a:t>
            </a:r>
          </a:p>
          <a:p>
            <a:pPr lvl="1"/>
            <a:r>
              <a:rPr lang="en-US" sz="5200" dirty="0"/>
              <a:t>The system worked in an </a:t>
            </a:r>
            <a:r>
              <a:rPr lang="en-US" sz="5200" b="1" dirty="0"/>
              <a:t>iterative dialogue</a:t>
            </a:r>
            <a:r>
              <a:rPr lang="en-US" sz="5200" dirty="0"/>
              <a:t> with the physician:</a:t>
            </a:r>
          </a:p>
          <a:p>
            <a:pPr lvl="2"/>
            <a:r>
              <a:rPr lang="en-US" sz="5200" dirty="0"/>
              <a:t>Doctor entered patient findings (symptoms, signs, labs).</a:t>
            </a:r>
          </a:p>
          <a:p>
            <a:pPr lvl="2"/>
            <a:r>
              <a:rPr lang="en-US" sz="5200" dirty="0"/>
              <a:t>Internist-I matched these against its disease database.</a:t>
            </a:r>
          </a:p>
          <a:p>
            <a:pPr lvl="2"/>
            <a:r>
              <a:rPr lang="en-US" sz="5200" dirty="0"/>
              <a:t>It ranked diseases by </a:t>
            </a:r>
            <a:r>
              <a:rPr lang="en-US" sz="5200" b="1" dirty="0"/>
              <a:t>evoking strength</a:t>
            </a:r>
            <a:r>
              <a:rPr lang="en-US" sz="5200" dirty="0"/>
              <a:t> (likelihood given the findings).</a:t>
            </a:r>
          </a:p>
          <a:p>
            <a:pPr lvl="2"/>
            <a:r>
              <a:rPr lang="en-US" sz="5200" dirty="0"/>
              <a:t>It suggested what additional findings to check to further narrow the differential</a:t>
            </a:r>
          </a:p>
          <a:p>
            <a:pPr marL="914400" lvl="2" indent="0">
              <a:buNone/>
            </a:pPr>
            <a:endParaRPr lang="en-US" sz="5200" b="1" dirty="0"/>
          </a:p>
          <a:p>
            <a:r>
              <a:rPr lang="en-US" sz="3600" b="1" dirty="0"/>
              <a:t>Patient input:</a:t>
            </a:r>
            <a:endParaRPr lang="en-US" sz="3600" dirty="0"/>
          </a:p>
          <a:p>
            <a:pPr lvl="1"/>
            <a:r>
              <a:rPr lang="en-US" sz="3600" dirty="0"/>
              <a:t>Fatigue, Pallor, Low hemoglobin, High MCV</a:t>
            </a:r>
          </a:p>
          <a:p>
            <a:r>
              <a:rPr lang="en-US" sz="3600" b="1" dirty="0"/>
              <a:t>Internist-I reasoning (simplified):</a:t>
            </a:r>
            <a:endParaRPr lang="en-US" sz="3600" dirty="0"/>
          </a:p>
          <a:p>
            <a:r>
              <a:rPr lang="en-US" sz="3600" dirty="0"/>
              <a:t>IF anemia is present</a:t>
            </a:r>
          </a:p>
          <a:p>
            <a:pPr lvl="1"/>
            <a:r>
              <a:rPr lang="en-US" sz="3600" dirty="0"/>
              <a:t>AND MCV is high</a:t>
            </a:r>
          </a:p>
          <a:p>
            <a:pPr lvl="1"/>
            <a:r>
              <a:rPr lang="en-US" sz="3600" dirty="0"/>
              <a:t>THEN consider </a:t>
            </a:r>
            <a:r>
              <a:rPr lang="en-US" sz="3600" i="1" dirty="0"/>
              <a:t>megaloblastic anemia</a:t>
            </a:r>
            <a:r>
              <a:rPr lang="en-US" sz="3600" dirty="0"/>
              <a:t> (evoking strength: 0.7)</a:t>
            </a:r>
          </a:p>
          <a:p>
            <a:pPr lvl="1"/>
            <a:r>
              <a:rPr lang="en-US" sz="3600" dirty="0"/>
              <a:t>ELSE IF MCV is low, consider </a:t>
            </a:r>
            <a:r>
              <a:rPr lang="en-US" sz="3600" i="1" dirty="0"/>
              <a:t>iron deficiency anemia</a:t>
            </a:r>
            <a:r>
              <a:rPr lang="en-US" sz="3600" dirty="0"/>
              <a:t> (evoking strength: 0.8)</a:t>
            </a:r>
          </a:p>
          <a:p>
            <a:r>
              <a:rPr lang="en-US" sz="3600" b="1" dirty="0"/>
              <a:t>Output to physician:</a:t>
            </a:r>
            <a:endParaRPr lang="en-US" sz="3600" dirty="0"/>
          </a:p>
          <a:p>
            <a:pPr lvl="1"/>
            <a:r>
              <a:rPr lang="en-US" sz="3600" dirty="0"/>
              <a:t>Most likely diagnoses:</a:t>
            </a:r>
          </a:p>
          <a:p>
            <a:pPr lvl="2"/>
            <a:r>
              <a:rPr lang="en-US" sz="3600" dirty="0"/>
              <a:t>Vitamin B12 deficiency anemia</a:t>
            </a:r>
          </a:p>
          <a:p>
            <a:pPr lvl="2"/>
            <a:r>
              <a:rPr lang="en-US" sz="3600" dirty="0"/>
              <a:t>Folate deficiency anemia</a:t>
            </a:r>
          </a:p>
          <a:p>
            <a:pPr lvl="1"/>
            <a:r>
              <a:rPr lang="en-US" sz="3600" dirty="0"/>
              <a:t>Suggested next step:</a:t>
            </a:r>
          </a:p>
          <a:p>
            <a:pPr lvl="2"/>
            <a:r>
              <a:rPr lang="en-US" sz="3600" dirty="0"/>
              <a:t>Order serum B12 and folate levels to differentiate.</a:t>
            </a:r>
          </a:p>
          <a:p>
            <a:endParaRPr lang="en-US" dirty="0"/>
          </a:p>
        </p:txBody>
      </p:sp>
    </p:spTree>
    <p:extLst>
      <p:ext uri="{BB962C8B-B14F-4D97-AF65-F5344CB8AC3E}">
        <p14:creationId xmlns:p14="http://schemas.microsoft.com/office/powerpoint/2010/main" val="552921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916A51-2200-8EC6-0A3F-F948D2EE5E03}"/>
            </a:ext>
          </a:extLst>
        </p:cNvPr>
        <p:cNvGrpSpPr/>
        <p:nvPr/>
      </p:nvGrpSpPr>
      <p:grpSpPr>
        <a:xfrm>
          <a:off x="0" y="0"/>
          <a:ext cx="0" cy="0"/>
          <a:chOff x="0" y="0"/>
          <a:chExt cx="0" cy="0"/>
        </a:xfrm>
      </p:grpSpPr>
      <p:sp>
        <p:nvSpPr>
          <p:cNvPr id="4" name="Text 0">
            <a:extLst>
              <a:ext uri="{FF2B5EF4-FFF2-40B4-BE49-F238E27FC236}">
                <a16:creationId xmlns:a16="http://schemas.microsoft.com/office/drawing/2014/main" id="{DAFBC6F8-8E4C-C316-F073-617353873AF6}"/>
              </a:ext>
            </a:extLst>
          </p:cNvPr>
          <p:cNvSpPr/>
          <p:nvPr/>
        </p:nvSpPr>
        <p:spPr>
          <a:xfrm>
            <a:off x="580827" y="490438"/>
            <a:ext cx="6958608" cy="382588"/>
          </a:xfrm>
          <a:prstGeom prst="rect">
            <a:avLst/>
          </a:prstGeom>
          <a:noFill/>
          <a:ln/>
        </p:spPr>
        <p:txBody>
          <a:bodyPr wrap="none" lIns="0" tIns="0" rIns="0" bIns="0" rtlCol="0" anchor="t"/>
          <a:lstStyle/>
          <a:p>
            <a:pPr>
              <a:lnSpc>
                <a:spcPts val="3000"/>
              </a:lnSpc>
            </a:pPr>
            <a:r>
              <a:rPr lang="en-US" sz="2800">
                <a:solidFill>
                  <a:srgbClr val="1B1B27"/>
                </a:solidFill>
                <a:latin typeface="Alexandria" pitchFamily="34" charset="0"/>
                <a:ea typeface="Alexandria" pitchFamily="34" charset="-122"/>
                <a:cs typeface="Alexandria" pitchFamily="34" charset="-120"/>
              </a:rPr>
              <a:t>AI in Medicine: Timeline of Key Developments</a:t>
            </a:r>
            <a:endParaRPr lang="en-US" sz="2800"/>
          </a:p>
        </p:txBody>
      </p:sp>
      <p:sp>
        <p:nvSpPr>
          <p:cNvPr id="5" name="Shape 1">
            <a:extLst>
              <a:ext uri="{FF2B5EF4-FFF2-40B4-BE49-F238E27FC236}">
                <a16:creationId xmlns:a16="http://schemas.microsoft.com/office/drawing/2014/main" id="{8A6F8434-BE8C-A3E0-9E28-1F29698EF50A}"/>
              </a:ext>
            </a:extLst>
          </p:cNvPr>
          <p:cNvSpPr/>
          <p:nvPr/>
        </p:nvSpPr>
        <p:spPr>
          <a:xfrm>
            <a:off x="6242049" y="1117799"/>
            <a:ext cx="45719" cy="4677171"/>
          </a:xfrm>
          <a:prstGeom prst="roundRect">
            <a:avLst>
              <a:gd name="adj" fmla="val 404888"/>
            </a:avLst>
          </a:prstGeom>
          <a:solidFill>
            <a:srgbClr val="B8C3DF"/>
          </a:solidFill>
          <a:ln/>
        </p:spPr>
        <p:txBody>
          <a:bodyPr/>
          <a:lstStyle/>
          <a:p>
            <a:endParaRPr lang="en-US" sz="1500"/>
          </a:p>
        </p:txBody>
      </p:sp>
      <p:sp>
        <p:nvSpPr>
          <p:cNvPr id="6" name="Shape 2">
            <a:extLst>
              <a:ext uri="{FF2B5EF4-FFF2-40B4-BE49-F238E27FC236}">
                <a16:creationId xmlns:a16="http://schemas.microsoft.com/office/drawing/2014/main" id="{669BE796-90D7-0329-EA95-233D05A06C81}"/>
              </a:ext>
            </a:extLst>
          </p:cNvPr>
          <p:cNvSpPr/>
          <p:nvPr/>
        </p:nvSpPr>
        <p:spPr>
          <a:xfrm>
            <a:off x="5756176" y="1249164"/>
            <a:ext cx="367208" cy="12700"/>
          </a:xfrm>
          <a:prstGeom prst="roundRect">
            <a:avLst>
              <a:gd name="adj" fmla="val 404888"/>
            </a:avLst>
          </a:prstGeom>
          <a:solidFill>
            <a:srgbClr val="B8C3DF"/>
          </a:solidFill>
          <a:ln/>
        </p:spPr>
        <p:txBody>
          <a:bodyPr/>
          <a:lstStyle/>
          <a:p>
            <a:endParaRPr lang="en-US" sz="1500"/>
          </a:p>
        </p:txBody>
      </p:sp>
      <p:sp>
        <p:nvSpPr>
          <p:cNvPr id="7" name="Shape 3">
            <a:extLst>
              <a:ext uri="{FF2B5EF4-FFF2-40B4-BE49-F238E27FC236}">
                <a16:creationId xmlns:a16="http://schemas.microsoft.com/office/drawing/2014/main" id="{D7DF9FB5-9262-7C57-81E2-929A1B1F7256}"/>
              </a:ext>
            </a:extLst>
          </p:cNvPr>
          <p:cNvSpPr/>
          <p:nvPr/>
        </p:nvSpPr>
        <p:spPr>
          <a:xfrm>
            <a:off x="6110684" y="1117799"/>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8" name="Text 4">
            <a:extLst>
              <a:ext uri="{FF2B5EF4-FFF2-40B4-BE49-F238E27FC236}">
                <a16:creationId xmlns:a16="http://schemas.microsoft.com/office/drawing/2014/main" id="{123D3134-A7F4-6AF5-251E-D30A98378E47}"/>
              </a:ext>
            </a:extLst>
          </p:cNvPr>
          <p:cNvSpPr/>
          <p:nvPr/>
        </p:nvSpPr>
        <p:spPr>
          <a:xfrm>
            <a:off x="6156623" y="1140768"/>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1</a:t>
            </a:r>
            <a:endParaRPr lang="en-US" sz="1417"/>
          </a:p>
        </p:txBody>
      </p:sp>
      <p:sp>
        <p:nvSpPr>
          <p:cNvPr id="9" name="Text 5">
            <a:extLst>
              <a:ext uri="{FF2B5EF4-FFF2-40B4-BE49-F238E27FC236}">
                <a16:creationId xmlns:a16="http://schemas.microsoft.com/office/drawing/2014/main" id="{838B87C8-7F01-F465-EB35-481D7BB697CF}"/>
              </a:ext>
            </a:extLst>
          </p:cNvPr>
          <p:cNvSpPr/>
          <p:nvPr/>
        </p:nvSpPr>
        <p:spPr>
          <a:xfrm>
            <a:off x="4105969" y="1159868"/>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1970s</a:t>
            </a:r>
            <a:endParaRPr lang="en-US" sz="1400"/>
          </a:p>
        </p:txBody>
      </p:sp>
      <p:sp>
        <p:nvSpPr>
          <p:cNvPr id="10" name="Text 6">
            <a:extLst>
              <a:ext uri="{FF2B5EF4-FFF2-40B4-BE49-F238E27FC236}">
                <a16:creationId xmlns:a16="http://schemas.microsoft.com/office/drawing/2014/main" id="{AFF14AC2-DA51-7C8B-46C6-499BC3956545}"/>
              </a:ext>
            </a:extLst>
          </p:cNvPr>
          <p:cNvSpPr/>
          <p:nvPr/>
        </p:nvSpPr>
        <p:spPr>
          <a:xfrm>
            <a:off x="580827" y="1424484"/>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MYCIN (1972-76): Stanford's rule-based system for diagnosing bacterial infections and recommending antibiotics.</a:t>
            </a:r>
          </a:p>
        </p:txBody>
      </p:sp>
      <p:sp>
        <p:nvSpPr>
          <p:cNvPr id="11" name="Shape 7">
            <a:extLst>
              <a:ext uri="{FF2B5EF4-FFF2-40B4-BE49-F238E27FC236}">
                <a16:creationId xmlns:a16="http://schemas.microsoft.com/office/drawing/2014/main" id="{3245A9E3-EDE9-6AE0-8B92-C3C90D1D4C1F}"/>
              </a:ext>
            </a:extLst>
          </p:cNvPr>
          <p:cNvSpPr/>
          <p:nvPr/>
        </p:nvSpPr>
        <p:spPr>
          <a:xfrm>
            <a:off x="6373416" y="1983582"/>
            <a:ext cx="367208" cy="12700"/>
          </a:xfrm>
          <a:prstGeom prst="roundRect">
            <a:avLst>
              <a:gd name="adj" fmla="val 404888"/>
            </a:avLst>
          </a:prstGeom>
          <a:solidFill>
            <a:srgbClr val="B8C3DF"/>
          </a:solidFill>
          <a:ln/>
        </p:spPr>
        <p:txBody>
          <a:bodyPr/>
          <a:lstStyle/>
          <a:p>
            <a:endParaRPr lang="en-US" sz="1500"/>
          </a:p>
        </p:txBody>
      </p:sp>
      <p:sp>
        <p:nvSpPr>
          <p:cNvPr id="12" name="Shape 8">
            <a:extLst>
              <a:ext uri="{FF2B5EF4-FFF2-40B4-BE49-F238E27FC236}">
                <a16:creationId xmlns:a16="http://schemas.microsoft.com/office/drawing/2014/main" id="{48C09C28-EBF5-1D4A-4C23-8B7E3AF1B39B}"/>
              </a:ext>
            </a:extLst>
          </p:cNvPr>
          <p:cNvSpPr/>
          <p:nvPr/>
        </p:nvSpPr>
        <p:spPr>
          <a:xfrm>
            <a:off x="6110684" y="1852216"/>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13" name="Text 9">
            <a:extLst>
              <a:ext uri="{FF2B5EF4-FFF2-40B4-BE49-F238E27FC236}">
                <a16:creationId xmlns:a16="http://schemas.microsoft.com/office/drawing/2014/main" id="{5343BDB3-BF87-EF6C-E1CC-D74BE4FF2060}"/>
              </a:ext>
            </a:extLst>
          </p:cNvPr>
          <p:cNvSpPr/>
          <p:nvPr/>
        </p:nvSpPr>
        <p:spPr>
          <a:xfrm>
            <a:off x="6156623" y="1875185"/>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2</a:t>
            </a:r>
            <a:endParaRPr lang="en-US" sz="1417"/>
          </a:p>
        </p:txBody>
      </p:sp>
      <p:sp>
        <p:nvSpPr>
          <p:cNvPr id="14" name="Text 10">
            <a:extLst>
              <a:ext uri="{FF2B5EF4-FFF2-40B4-BE49-F238E27FC236}">
                <a16:creationId xmlns:a16="http://schemas.microsoft.com/office/drawing/2014/main" id="{A689CD82-678B-284E-BAC5-02B1B3493B09}"/>
              </a:ext>
            </a:extLst>
          </p:cNvPr>
          <p:cNvSpPr/>
          <p:nvPr/>
        </p:nvSpPr>
        <p:spPr>
          <a:xfrm>
            <a:off x="6860481" y="189428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1980s-1990s</a:t>
            </a:r>
            <a:endParaRPr lang="en-US" sz="1400"/>
          </a:p>
        </p:txBody>
      </p:sp>
      <p:sp>
        <p:nvSpPr>
          <p:cNvPr id="15" name="Text 11">
            <a:extLst>
              <a:ext uri="{FF2B5EF4-FFF2-40B4-BE49-F238E27FC236}">
                <a16:creationId xmlns:a16="http://schemas.microsoft.com/office/drawing/2014/main" id="{82D3A3C5-C351-5FED-E402-045682D62CA3}"/>
              </a:ext>
            </a:extLst>
          </p:cNvPr>
          <p:cNvSpPr/>
          <p:nvPr/>
        </p:nvSpPr>
        <p:spPr>
          <a:xfrm>
            <a:off x="6860481" y="2158901"/>
            <a:ext cx="5055493" cy="391716"/>
          </a:xfrm>
          <a:prstGeom prst="rect">
            <a:avLst/>
          </a:prstGeom>
          <a:noFill/>
          <a:ln/>
        </p:spPr>
        <p:txBody>
          <a:bodyPr wrap="square" lIns="0" tIns="0" rIns="0" bIns="0" rtlCol="0" anchor="t"/>
          <a:lstStyle/>
          <a:p>
            <a:pPr>
              <a:lnSpc>
                <a:spcPts val="1542"/>
              </a:lnSpc>
            </a:pPr>
            <a:r>
              <a:rPr lang="en-US" sz="1200" dirty="0">
                <a:solidFill>
                  <a:srgbClr val="404155"/>
                </a:solidFill>
                <a:latin typeface="Nobile" pitchFamily="34" charset="0"/>
                <a:ea typeface="Nobile" pitchFamily="34" charset="-122"/>
                <a:cs typeface="Nobile" pitchFamily="34" charset="-120"/>
              </a:rPr>
              <a:t>Internist-I and QMR: Early diagnostic decision support systems widely used in medical education.  Generate differential diagnosis.</a:t>
            </a:r>
            <a:endParaRPr lang="en-US" sz="958" dirty="0"/>
          </a:p>
        </p:txBody>
      </p:sp>
      <p:sp>
        <p:nvSpPr>
          <p:cNvPr id="16" name="Shape 12">
            <a:extLst>
              <a:ext uri="{FF2B5EF4-FFF2-40B4-BE49-F238E27FC236}">
                <a16:creationId xmlns:a16="http://schemas.microsoft.com/office/drawing/2014/main" id="{96FBADE6-2221-F949-3867-A5DCBCFFBF59}"/>
              </a:ext>
            </a:extLst>
          </p:cNvPr>
          <p:cNvSpPr/>
          <p:nvPr/>
        </p:nvSpPr>
        <p:spPr>
          <a:xfrm>
            <a:off x="5756176" y="2616696"/>
            <a:ext cx="367208" cy="12700"/>
          </a:xfrm>
          <a:prstGeom prst="roundRect">
            <a:avLst>
              <a:gd name="adj" fmla="val 404888"/>
            </a:avLst>
          </a:prstGeom>
          <a:solidFill>
            <a:srgbClr val="B8C3DF"/>
          </a:solidFill>
          <a:ln/>
        </p:spPr>
        <p:txBody>
          <a:bodyPr/>
          <a:lstStyle/>
          <a:p>
            <a:endParaRPr lang="en-US" sz="1500"/>
          </a:p>
        </p:txBody>
      </p:sp>
      <p:sp>
        <p:nvSpPr>
          <p:cNvPr id="17" name="Shape 13">
            <a:extLst>
              <a:ext uri="{FF2B5EF4-FFF2-40B4-BE49-F238E27FC236}">
                <a16:creationId xmlns:a16="http://schemas.microsoft.com/office/drawing/2014/main" id="{A4E54BA1-87D6-CAE8-FE83-65936CE019B7}"/>
              </a:ext>
            </a:extLst>
          </p:cNvPr>
          <p:cNvSpPr/>
          <p:nvPr/>
        </p:nvSpPr>
        <p:spPr>
          <a:xfrm>
            <a:off x="6110684" y="2485331"/>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18" name="Text 14">
            <a:extLst>
              <a:ext uri="{FF2B5EF4-FFF2-40B4-BE49-F238E27FC236}">
                <a16:creationId xmlns:a16="http://schemas.microsoft.com/office/drawing/2014/main" id="{B01E6450-DF70-1416-1608-B1FE215B040E}"/>
              </a:ext>
            </a:extLst>
          </p:cNvPr>
          <p:cNvSpPr/>
          <p:nvPr/>
        </p:nvSpPr>
        <p:spPr>
          <a:xfrm>
            <a:off x="6156623" y="2508300"/>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3</a:t>
            </a:r>
            <a:endParaRPr lang="en-US" sz="1417"/>
          </a:p>
        </p:txBody>
      </p:sp>
      <p:sp>
        <p:nvSpPr>
          <p:cNvPr id="19" name="Text 15">
            <a:extLst>
              <a:ext uri="{FF2B5EF4-FFF2-40B4-BE49-F238E27FC236}">
                <a16:creationId xmlns:a16="http://schemas.microsoft.com/office/drawing/2014/main" id="{689D546B-0FA6-F7A3-1364-09BD2D05F6A5}"/>
              </a:ext>
            </a:extLst>
          </p:cNvPr>
          <p:cNvSpPr/>
          <p:nvPr/>
        </p:nvSpPr>
        <p:spPr>
          <a:xfrm>
            <a:off x="4105969" y="2527400"/>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1997</a:t>
            </a:r>
            <a:endParaRPr lang="en-US" sz="1400"/>
          </a:p>
        </p:txBody>
      </p:sp>
      <p:sp>
        <p:nvSpPr>
          <p:cNvPr id="20" name="Text 16">
            <a:extLst>
              <a:ext uri="{FF2B5EF4-FFF2-40B4-BE49-F238E27FC236}">
                <a16:creationId xmlns:a16="http://schemas.microsoft.com/office/drawing/2014/main" id="{66EE172C-07C2-7F42-1DF4-140BC8832874}"/>
              </a:ext>
            </a:extLst>
          </p:cNvPr>
          <p:cNvSpPr/>
          <p:nvPr/>
        </p:nvSpPr>
        <p:spPr>
          <a:xfrm>
            <a:off x="580827" y="2792016"/>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First Use of ML in Medical Imaging: Machine Learning methods applied to image classification in mammography and CT.</a:t>
            </a:r>
            <a:endParaRPr lang="en-US" sz="1200" dirty="0"/>
          </a:p>
        </p:txBody>
      </p:sp>
      <p:sp>
        <p:nvSpPr>
          <p:cNvPr id="21" name="Shape 17">
            <a:extLst>
              <a:ext uri="{FF2B5EF4-FFF2-40B4-BE49-F238E27FC236}">
                <a16:creationId xmlns:a16="http://schemas.microsoft.com/office/drawing/2014/main" id="{D3980C37-56A9-BC82-21E4-69C18BB832A7}"/>
              </a:ext>
            </a:extLst>
          </p:cNvPr>
          <p:cNvSpPr/>
          <p:nvPr/>
        </p:nvSpPr>
        <p:spPr>
          <a:xfrm>
            <a:off x="6373416" y="3249811"/>
            <a:ext cx="367208" cy="12700"/>
          </a:xfrm>
          <a:prstGeom prst="roundRect">
            <a:avLst>
              <a:gd name="adj" fmla="val 404888"/>
            </a:avLst>
          </a:prstGeom>
          <a:solidFill>
            <a:srgbClr val="B8C3DF"/>
          </a:solidFill>
          <a:ln/>
        </p:spPr>
        <p:txBody>
          <a:bodyPr/>
          <a:lstStyle/>
          <a:p>
            <a:endParaRPr lang="en-US" sz="1500"/>
          </a:p>
        </p:txBody>
      </p:sp>
      <p:sp>
        <p:nvSpPr>
          <p:cNvPr id="22" name="Shape 18">
            <a:extLst>
              <a:ext uri="{FF2B5EF4-FFF2-40B4-BE49-F238E27FC236}">
                <a16:creationId xmlns:a16="http://schemas.microsoft.com/office/drawing/2014/main" id="{3ED5E9A0-BDA6-4E39-199C-C8B10CDD625D}"/>
              </a:ext>
            </a:extLst>
          </p:cNvPr>
          <p:cNvSpPr/>
          <p:nvPr/>
        </p:nvSpPr>
        <p:spPr>
          <a:xfrm>
            <a:off x="6110684" y="311844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23" name="Text 19">
            <a:extLst>
              <a:ext uri="{FF2B5EF4-FFF2-40B4-BE49-F238E27FC236}">
                <a16:creationId xmlns:a16="http://schemas.microsoft.com/office/drawing/2014/main" id="{DEC6D6F7-CE48-2844-C00E-03D89FDF698F}"/>
              </a:ext>
            </a:extLst>
          </p:cNvPr>
          <p:cNvSpPr/>
          <p:nvPr/>
        </p:nvSpPr>
        <p:spPr>
          <a:xfrm>
            <a:off x="6156623" y="3141414"/>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4</a:t>
            </a:r>
            <a:endParaRPr lang="en-US" sz="1417"/>
          </a:p>
        </p:txBody>
      </p:sp>
      <p:sp>
        <p:nvSpPr>
          <p:cNvPr id="24" name="Text 20">
            <a:extLst>
              <a:ext uri="{FF2B5EF4-FFF2-40B4-BE49-F238E27FC236}">
                <a16:creationId xmlns:a16="http://schemas.microsoft.com/office/drawing/2014/main" id="{9A723B01-7251-BA7A-853D-9A7FA643EB08}"/>
              </a:ext>
            </a:extLst>
          </p:cNvPr>
          <p:cNvSpPr/>
          <p:nvPr/>
        </p:nvSpPr>
        <p:spPr>
          <a:xfrm>
            <a:off x="6860481" y="316051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2012-2016</a:t>
            </a:r>
            <a:endParaRPr lang="en-US" sz="1400"/>
          </a:p>
        </p:txBody>
      </p:sp>
      <p:sp>
        <p:nvSpPr>
          <p:cNvPr id="25" name="Text 21">
            <a:extLst>
              <a:ext uri="{FF2B5EF4-FFF2-40B4-BE49-F238E27FC236}">
                <a16:creationId xmlns:a16="http://schemas.microsoft.com/office/drawing/2014/main" id="{CB99165E-371F-6F96-3694-4C231B18F320}"/>
              </a:ext>
            </a:extLst>
          </p:cNvPr>
          <p:cNvSpPr/>
          <p:nvPr/>
        </p:nvSpPr>
        <p:spPr>
          <a:xfrm>
            <a:off x="6860481" y="3425131"/>
            <a:ext cx="5055493" cy="391716"/>
          </a:xfrm>
          <a:prstGeom prst="rect">
            <a:avLst/>
          </a:prstGeom>
          <a:noFill/>
          <a:ln/>
        </p:spPr>
        <p:txBody>
          <a:bodyPr wrap="square" lIns="0" tIns="0" rIns="0" bIns="0" rtlCol="0" anchor="t"/>
          <a:lstStyle/>
          <a:p>
            <a:pPr>
              <a:lnSpc>
                <a:spcPts val="1542"/>
              </a:lnSpc>
            </a:pPr>
            <a:r>
              <a:rPr lang="en-US" sz="1200" dirty="0">
                <a:solidFill>
                  <a:srgbClr val="404155"/>
                </a:solidFill>
                <a:latin typeface="Nobile" pitchFamily="34" charset="0"/>
                <a:ea typeface="Nobile" pitchFamily="34" charset="-122"/>
                <a:cs typeface="Nobile" pitchFamily="34" charset="-120"/>
              </a:rPr>
              <a:t>Deep Learning in Medical Imaging: CNNs applied to skin cancer classification, diabetic retinopathy, and radiology.</a:t>
            </a:r>
            <a:endParaRPr lang="en-US" sz="1200" dirty="0"/>
          </a:p>
        </p:txBody>
      </p:sp>
      <p:sp>
        <p:nvSpPr>
          <p:cNvPr id="26" name="Shape 22">
            <a:extLst>
              <a:ext uri="{FF2B5EF4-FFF2-40B4-BE49-F238E27FC236}">
                <a16:creationId xmlns:a16="http://schemas.microsoft.com/office/drawing/2014/main" id="{84D7F92B-5C99-BE8C-4CCD-6B0FCB304664}"/>
              </a:ext>
            </a:extLst>
          </p:cNvPr>
          <p:cNvSpPr/>
          <p:nvPr/>
        </p:nvSpPr>
        <p:spPr>
          <a:xfrm>
            <a:off x="5756176" y="3882926"/>
            <a:ext cx="367208" cy="12700"/>
          </a:xfrm>
          <a:prstGeom prst="roundRect">
            <a:avLst>
              <a:gd name="adj" fmla="val 404888"/>
            </a:avLst>
          </a:prstGeom>
          <a:solidFill>
            <a:srgbClr val="B8C3DF"/>
          </a:solidFill>
          <a:ln/>
        </p:spPr>
        <p:txBody>
          <a:bodyPr/>
          <a:lstStyle/>
          <a:p>
            <a:endParaRPr lang="en-US" sz="1500"/>
          </a:p>
        </p:txBody>
      </p:sp>
      <p:sp>
        <p:nvSpPr>
          <p:cNvPr id="27" name="Shape 23">
            <a:extLst>
              <a:ext uri="{FF2B5EF4-FFF2-40B4-BE49-F238E27FC236}">
                <a16:creationId xmlns:a16="http://schemas.microsoft.com/office/drawing/2014/main" id="{885748B2-3FB5-1D56-AA1F-6904968A0F4C}"/>
              </a:ext>
            </a:extLst>
          </p:cNvPr>
          <p:cNvSpPr/>
          <p:nvPr/>
        </p:nvSpPr>
        <p:spPr>
          <a:xfrm>
            <a:off x="6110684" y="3751560"/>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28" name="Text 24">
            <a:extLst>
              <a:ext uri="{FF2B5EF4-FFF2-40B4-BE49-F238E27FC236}">
                <a16:creationId xmlns:a16="http://schemas.microsoft.com/office/drawing/2014/main" id="{D951FA48-A74C-D963-97B7-1271AF9225FF}"/>
              </a:ext>
            </a:extLst>
          </p:cNvPr>
          <p:cNvSpPr/>
          <p:nvPr/>
        </p:nvSpPr>
        <p:spPr>
          <a:xfrm>
            <a:off x="6156623" y="3774529"/>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5</a:t>
            </a:r>
            <a:endParaRPr lang="en-US" sz="1417"/>
          </a:p>
        </p:txBody>
      </p:sp>
      <p:sp>
        <p:nvSpPr>
          <p:cNvPr id="29" name="Text 25">
            <a:extLst>
              <a:ext uri="{FF2B5EF4-FFF2-40B4-BE49-F238E27FC236}">
                <a16:creationId xmlns:a16="http://schemas.microsoft.com/office/drawing/2014/main" id="{431F20B3-2F32-F133-2C62-CCEF86213828}"/>
              </a:ext>
            </a:extLst>
          </p:cNvPr>
          <p:cNvSpPr/>
          <p:nvPr/>
        </p:nvSpPr>
        <p:spPr>
          <a:xfrm>
            <a:off x="4105969" y="3793630"/>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2018</a:t>
            </a:r>
            <a:endParaRPr lang="en-US" sz="1400"/>
          </a:p>
        </p:txBody>
      </p:sp>
      <p:sp>
        <p:nvSpPr>
          <p:cNvPr id="30" name="Text 26">
            <a:extLst>
              <a:ext uri="{FF2B5EF4-FFF2-40B4-BE49-F238E27FC236}">
                <a16:creationId xmlns:a16="http://schemas.microsoft.com/office/drawing/2014/main" id="{0627B225-0C03-6325-97E3-789147D670B1}"/>
              </a:ext>
            </a:extLst>
          </p:cNvPr>
          <p:cNvSpPr/>
          <p:nvPr/>
        </p:nvSpPr>
        <p:spPr>
          <a:xfrm>
            <a:off x="580827" y="4058245"/>
            <a:ext cx="5055493" cy="391716"/>
          </a:xfrm>
          <a:prstGeom prst="rect">
            <a:avLst/>
          </a:prstGeom>
          <a:noFill/>
          <a:ln/>
        </p:spPr>
        <p:txBody>
          <a:bodyPr wrap="square" lIns="0" tIns="0" rIns="0" bIns="0" rtlCol="0" anchor="t"/>
          <a:lstStyle/>
          <a:p>
            <a:pPr algn="r">
              <a:lnSpc>
                <a:spcPts val="1542"/>
              </a:lnSpc>
            </a:pPr>
            <a:r>
              <a:rPr lang="en-US" sz="1200">
                <a:solidFill>
                  <a:srgbClr val="404155"/>
                </a:solidFill>
                <a:latin typeface="Nobile" pitchFamily="34" charset="0"/>
                <a:ea typeface="Nobile" pitchFamily="34" charset="-122"/>
                <a:cs typeface="Nobile" pitchFamily="34" charset="-120"/>
              </a:rPr>
              <a:t>First FDA Clearance of Autonomous AI: IDx-DR approved for diabetic retinopathy detection without clinician input.</a:t>
            </a:r>
            <a:endParaRPr lang="en-US" sz="1200"/>
          </a:p>
        </p:txBody>
      </p:sp>
      <p:sp>
        <p:nvSpPr>
          <p:cNvPr id="31" name="Shape 27">
            <a:extLst>
              <a:ext uri="{FF2B5EF4-FFF2-40B4-BE49-F238E27FC236}">
                <a16:creationId xmlns:a16="http://schemas.microsoft.com/office/drawing/2014/main" id="{98B1BB05-6263-0274-03ED-FBA12E7C09BB}"/>
              </a:ext>
            </a:extLst>
          </p:cNvPr>
          <p:cNvSpPr/>
          <p:nvPr/>
        </p:nvSpPr>
        <p:spPr>
          <a:xfrm>
            <a:off x="6373416" y="4516041"/>
            <a:ext cx="367208" cy="12700"/>
          </a:xfrm>
          <a:prstGeom prst="roundRect">
            <a:avLst>
              <a:gd name="adj" fmla="val 404888"/>
            </a:avLst>
          </a:prstGeom>
          <a:solidFill>
            <a:srgbClr val="B8C3DF"/>
          </a:solidFill>
          <a:ln/>
        </p:spPr>
        <p:txBody>
          <a:bodyPr/>
          <a:lstStyle/>
          <a:p>
            <a:endParaRPr lang="en-US" sz="1500"/>
          </a:p>
        </p:txBody>
      </p:sp>
      <p:sp>
        <p:nvSpPr>
          <p:cNvPr id="32" name="Shape 28">
            <a:extLst>
              <a:ext uri="{FF2B5EF4-FFF2-40B4-BE49-F238E27FC236}">
                <a16:creationId xmlns:a16="http://schemas.microsoft.com/office/drawing/2014/main" id="{207B0685-26D9-1619-7869-12EB13730094}"/>
              </a:ext>
            </a:extLst>
          </p:cNvPr>
          <p:cNvSpPr/>
          <p:nvPr/>
        </p:nvSpPr>
        <p:spPr>
          <a:xfrm>
            <a:off x="6110684" y="438467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33" name="Text 29">
            <a:extLst>
              <a:ext uri="{FF2B5EF4-FFF2-40B4-BE49-F238E27FC236}">
                <a16:creationId xmlns:a16="http://schemas.microsoft.com/office/drawing/2014/main" id="{2C4FDFA4-A53C-CA31-9222-1C0D4A2A82DE}"/>
              </a:ext>
            </a:extLst>
          </p:cNvPr>
          <p:cNvSpPr/>
          <p:nvPr/>
        </p:nvSpPr>
        <p:spPr>
          <a:xfrm>
            <a:off x="6156623" y="4407644"/>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6</a:t>
            </a:r>
            <a:endParaRPr lang="en-US" sz="1417"/>
          </a:p>
        </p:txBody>
      </p:sp>
      <p:sp>
        <p:nvSpPr>
          <p:cNvPr id="34" name="Text 30">
            <a:extLst>
              <a:ext uri="{FF2B5EF4-FFF2-40B4-BE49-F238E27FC236}">
                <a16:creationId xmlns:a16="http://schemas.microsoft.com/office/drawing/2014/main" id="{476B6255-C6AA-769C-EFDC-4F9BF91B9077}"/>
              </a:ext>
            </a:extLst>
          </p:cNvPr>
          <p:cNvSpPr/>
          <p:nvPr/>
        </p:nvSpPr>
        <p:spPr>
          <a:xfrm>
            <a:off x="6860481" y="4426745"/>
            <a:ext cx="1530350" cy="191194"/>
          </a:xfrm>
          <a:prstGeom prst="rect">
            <a:avLst/>
          </a:prstGeom>
          <a:noFill/>
          <a:ln/>
        </p:spPr>
        <p:txBody>
          <a:bodyPr wrap="none" lIns="0" tIns="0" rIns="0" bIns="0" rtlCol="0" anchor="t"/>
          <a:lstStyle/>
          <a:p>
            <a:pPr>
              <a:lnSpc>
                <a:spcPts val="1500"/>
              </a:lnSpc>
            </a:pPr>
            <a:r>
              <a:rPr lang="en-US" sz="1400">
                <a:solidFill>
                  <a:srgbClr val="404155"/>
                </a:solidFill>
                <a:latin typeface="Alexandria" pitchFamily="34" charset="0"/>
                <a:ea typeface="Alexandria" pitchFamily="34" charset="-122"/>
                <a:cs typeface="Alexandria" pitchFamily="34" charset="-120"/>
              </a:rPr>
              <a:t>2020-2022</a:t>
            </a:r>
            <a:endParaRPr lang="en-US" sz="1400"/>
          </a:p>
        </p:txBody>
      </p:sp>
      <p:sp>
        <p:nvSpPr>
          <p:cNvPr id="35" name="Text 31">
            <a:extLst>
              <a:ext uri="{FF2B5EF4-FFF2-40B4-BE49-F238E27FC236}">
                <a16:creationId xmlns:a16="http://schemas.microsoft.com/office/drawing/2014/main" id="{887677C1-3EF9-281B-7A02-D0139C6DB167}"/>
              </a:ext>
            </a:extLst>
          </p:cNvPr>
          <p:cNvSpPr/>
          <p:nvPr/>
        </p:nvSpPr>
        <p:spPr>
          <a:xfrm>
            <a:off x="6860481" y="4691360"/>
            <a:ext cx="5055493" cy="391716"/>
          </a:xfrm>
          <a:prstGeom prst="rect">
            <a:avLst/>
          </a:prstGeom>
          <a:noFill/>
          <a:ln/>
        </p:spPr>
        <p:txBody>
          <a:bodyPr wrap="square" lIns="0" tIns="0" rIns="0" bIns="0" rtlCol="0" anchor="t"/>
          <a:lstStyle/>
          <a:p>
            <a:pPr>
              <a:lnSpc>
                <a:spcPts val="1542"/>
              </a:lnSpc>
            </a:pPr>
            <a:r>
              <a:rPr lang="en-US" sz="1200">
                <a:solidFill>
                  <a:srgbClr val="404155"/>
                </a:solidFill>
                <a:latin typeface="Nobile" pitchFamily="34" charset="0"/>
                <a:ea typeface="Nobile" pitchFamily="34" charset="-122"/>
                <a:cs typeface="Nobile" pitchFamily="34" charset="-120"/>
              </a:rPr>
              <a:t>Biomedical Foundation Models: BioBERT, PubMedBERT, CheXzero, GLoRIA, MedCLIP demonstrate generalization to unseen tasks.</a:t>
            </a:r>
            <a:endParaRPr lang="en-US" sz="1200"/>
          </a:p>
        </p:txBody>
      </p:sp>
      <p:sp>
        <p:nvSpPr>
          <p:cNvPr id="36" name="Shape 32">
            <a:extLst>
              <a:ext uri="{FF2B5EF4-FFF2-40B4-BE49-F238E27FC236}">
                <a16:creationId xmlns:a16="http://schemas.microsoft.com/office/drawing/2014/main" id="{86BAF6E6-8CDF-A141-B02F-A61BCF983391}"/>
              </a:ext>
            </a:extLst>
          </p:cNvPr>
          <p:cNvSpPr/>
          <p:nvPr/>
        </p:nvSpPr>
        <p:spPr>
          <a:xfrm>
            <a:off x="5756176" y="5149156"/>
            <a:ext cx="367208" cy="12700"/>
          </a:xfrm>
          <a:prstGeom prst="roundRect">
            <a:avLst>
              <a:gd name="adj" fmla="val 404888"/>
            </a:avLst>
          </a:prstGeom>
          <a:solidFill>
            <a:srgbClr val="B8C3DF"/>
          </a:solidFill>
          <a:ln/>
        </p:spPr>
        <p:txBody>
          <a:bodyPr/>
          <a:lstStyle/>
          <a:p>
            <a:endParaRPr lang="en-US" sz="1500"/>
          </a:p>
        </p:txBody>
      </p:sp>
      <p:sp>
        <p:nvSpPr>
          <p:cNvPr id="37" name="Shape 33">
            <a:extLst>
              <a:ext uri="{FF2B5EF4-FFF2-40B4-BE49-F238E27FC236}">
                <a16:creationId xmlns:a16="http://schemas.microsoft.com/office/drawing/2014/main" id="{46A973EE-8172-0311-430D-7E60FCACAA48}"/>
              </a:ext>
            </a:extLst>
          </p:cNvPr>
          <p:cNvSpPr/>
          <p:nvPr/>
        </p:nvSpPr>
        <p:spPr>
          <a:xfrm>
            <a:off x="6110684" y="5017790"/>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38" name="Text 34">
            <a:extLst>
              <a:ext uri="{FF2B5EF4-FFF2-40B4-BE49-F238E27FC236}">
                <a16:creationId xmlns:a16="http://schemas.microsoft.com/office/drawing/2014/main" id="{8DBB2B0F-4820-2DD4-44DC-CB7438FF1C43}"/>
              </a:ext>
            </a:extLst>
          </p:cNvPr>
          <p:cNvSpPr/>
          <p:nvPr/>
        </p:nvSpPr>
        <p:spPr>
          <a:xfrm>
            <a:off x="6156623" y="5040759"/>
            <a:ext cx="183555" cy="229493"/>
          </a:xfrm>
          <a:prstGeom prst="rect">
            <a:avLst/>
          </a:prstGeom>
          <a:noFill/>
          <a:ln/>
        </p:spPr>
        <p:txBody>
          <a:bodyPr wrap="none" lIns="0" tIns="0" rIns="0" bIns="0" rtlCol="0" anchor="t"/>
          <a:lstStyle/>
          <a:p>
            <a:pPr algn="ctr">
              <a:lnSpc>
                <a:spcPts val="1417"/>
              </a:lnSpc>
            </a:pPr>
            <a:r>
              <a:rPr lang="en-US" sz="1417">
                <a:solidFill>
                  <a:srgbClr val="404155"/>
                </a:solidFill>
                <a:latin typeface="Alexandria" pitchFamily="34" charset="0"/>
                <a:ea typeface="Alexandria" pitchFamily="34" charset="-122"/>
                <a:cs typeface="Alexandria" pitchFamily="34" charset="-120"/>
              </a:rPr>
              <a:t>7</a:t>
            </a:r>
            <a:endParaRPr lang="en-US" sz="1417"/>
          </a:p>
        </p:txBody>
      </p:sp>
      <p:sp>
        <p:nvSpPr>
          <p:cNvPr id="39" name="Text 35">
            <a:extLst>
              <a:ext uri="{FF2B5EF4-FFF2-40B4-BE49-F238E27FC236}">
                <a16:creationId xmlns:a16="http://schemas.microsoft.com/office/drawing/2014/main" id="{7D5F0CE6-24CD-D86A-B9C2-4324CF3B0096}"/>
              </a:ext>
            </a:extLst>
          </p:cNvPr>
          <p:cNvSpPr/>
          <p:nvPr/>
        </p:nvSpPr>
        <p:spPr>
          <a:xfrm>
            <a:off x="4105969" y="5059859"/>
            <a:ext cx="1530350" cy="191194"/>
          </a:xfrm>
          <a:prstGeom prst="rect">
            <a:avLst/>
          </a:prstGeom>
          <a:noFill/>
          <a:ln/>
        </p:spPr>
        <p:txBody>
          <a:bodyPr wrap="none" lIns="0" tIns="0" rIns="0" bIns="0" rtlCol="0" anchor="t"/>
          <a:lstStyle/>
          <a:p>
            <a:pPr algn="r">
              <a:lnSpc>
                <a:spcPts val="1500"/>
              </a:lnSpc>
            </a:pPr>
            <a:r>
              <a:rPr lang="en-US" sz="1400">
                <a:solidFill>
                  <a:srgbClr val="404155"/>
                </a:solidFill>
                <a:latin typeface="Alexandria" pitchFamily="34" charset="0"/>
                <a:ea typeface="Alexandria" pitchFamily="34" charset="-122"/>
                <a:cs typeface="Alexandria" pitchFamily="34" charset="-120"/>
              </a:rPr>
              <a:t>2023</a:t>
            </a:r>
            <a:endParaRPr lang="en-US" sz="1167"/>
          </a:p>
        </p:txBody>
      </p:sp>
      <p:sp>
        <p:nvSpPr>
          <p:cNvPr id="40" name="Text 36">
            <a:extLst>
              <a:ext uri="{FF2B5EF4-FFF2-40B4-BE49-F238E27FC236}">
                <a16:creationId xmlns:a16="http://schemas.microsoft.com/office/drawing/2014/main" id="{D1F6F645-BE5F-C40D-36AB-8E640DBD2C1F}"/>
              </a:ext>
            </a:extLst>
          </p:cNvPr>
          <p:cNvSpPr/>
          <p:nvPr/>
        </p:nvSpPr>
        <p:spPr>
          <a:xfrm>
            <a:off x="580827" y="5324475"/>
            <a:ext cx="5055493" cy="391716"/>
          </a:xfrm>
          <a:prstGeom prst="rect">
            <a:avLst/>
          </a:prstGeom>
          <a:noFill/>
          <a:ln/>
        </p:spPr>
        <p:txBody>
          <a:bodyPr wrap="square" lIns="0" tIns="0" rIns="0" bIns="0" rtlCol="0" anchor="t"/>
          <a:lstStyle/>
          <a:p>
            <a:pPr algn="r">
              <a:lnSpc>
                <a:spcPts val="1542"/>
              </a:lnSpc>
            </a:pPr>
            <a:r>
              <a:rPr lang="en-US" sz="1200" dirty="0">
                <a:solidFill>
                  <a:srgbClr val="404155"/>
                </a:solidFill>
                <a:latin typeface="Nobile" pitchFamily="34" charset="0"/>
                <a:ea typeface="Nobile" pitchFamily="34" charset="-122"/>
                <a:cs typeface="Nobile" pitchFamily="34" charset="-120"/>
              </a:rPr>
              <a:t>Large Language Models such as GPT-4 passes USMLE-style questions; LLMs explored for clinical decision support.</a:t>
            </a:r>
            <a:endParaRPr lang="en-US" sz="1200" dirty="0"/>
          </a:p>
        </p:txBody>
      </p:sp>
      <p:sp>
        <p:nvSpPr>
          <p:cNvPr id="41" name="Shape 38">
            <a:extLst>
              <a:ext uri="{FF2B5EF4-FFF2-40B4-BE49-F238E27FC236}">
                <a16:creationId xmlns:a16="http://schemas.microsoft.com/office/drawing/2014/main" id="{D696B302-9B9E-406C-32BC-FE14D3FF0304}"/>
              </a:ext>
            </a:extLst>
          </p:cNvPr>
          <p:cNvSpPr/>
          <p:nvPr/>
        </p:nvSpPr>
        <p:spPr>
          <a:xfrm>
            <a:off x="6110684" y="5650905"/>
            <a:ext cx="275432" cy="275431"/>
          </a:xfrm>
          <a:prstGeom prst="roundRect">
            <a:avLst>
              <a:gd name="adj" fmla="val 18669"/>
            </a:avLst>
          </a:prstGeom>
          <a:solidFill>
            <a:srgbClr val="D2DDF9"/>
          </a:solidFill>
          <a:ln w="7620">
            <a:solidFill>
              <a:srgbClr val="B8C3DF"/>
            </a:solidFill>
            <a:prstDash val="solid"/>
          </a:ln>
        </p:spPr>
        <p:txBody>
          <a:bodyPr/>
          <a:lstStyle/>
          <a:p>
            <a:endParaRPr lang="en-US" sz="1500"/>
          </a:p>
        </p:txBody>
      </p:sp>
      <p:sp>
        <p:nvSpPr>
          <p:cNvPr id="42" name="Text 39">
            <a:extLst>
              <a:ext uri="{FF2B5EF4-FFF2-40B4-BE49-F238E27FC236}">
                <a16:creationId xmlns:a16="http://schemas.microsoft.com/office/drawing/2014/main" id="{C373A5D5-81B0-F444-61FB-ADD299EA0206}"/>
              </a:ext>
            </a:extLst>
          </p:cNvPr>
          <p:cNvSpPr/>
          <p:nvPr/>
        </p:nvSpPr>
        <p:spPr>
          <a:xfrm>
            <a:off x="6156623" y="5673874"/>
            <a:ext cx="183555" cy="229493"/>
          </a:xfrm>
          <a:prstGeom prst="rect">
            <a:avLst/>
          </a:prstGeom>
          <a:noFill/>
          <a:ln/>
        </p:spPr>
        <p:txBody>
          <a:bodyPr wrap="none" lIns="0" tIns="0" rIns="0" bIns="0" rtlCol="0" anchor="t"/>
          <a:lstStyle/>
          <a:p>
            <a:pPr algn="ctr">
              <a:lnSpc>
                <a:spcPts val="1417"/>
              </a:lnSpc>
            </a:pPr>
            <a:endParaRPr lang="en-US" sz="1417"/>
          </a:p>
        </p:txBody>
      </p:sp>
      <p:sp>
        <p:nvSpPr>
          <p:cNvPr id="43" name="Text 41">
            <a:extLst>
              <a:ext uri="{FF2B5EF4-FFF2-40B4-BE49-F238E27FC236}">
                <a16:creationId xmlns:a16="http://schemas.microsoft.com/office/drawing/2014/main" id="{1263CDE9-64D5-C582-A31A-8C5B0DC7ABE6}"/>
              </a:ext>
            </a:extLst>
          </p:cNvPr>
          <p:cNvSpPr/>
          <p:nvPr/>
        </p:nvSpPr>
        <p:spPr>
          <a:xfrm>
            <a:off x="6860481" y="5957590"/>
            <a:ext cx="5055493" cy="391716"/>
          </a:xfrm>
          <a:prstGeom prst="rect">
            <a:avLst/>
          </a:prstGeom>
          <a:noFill/>
          <a:ln/>
        </p:spPr>
        <p:txBody>
          <a:bodyPr wrap="square" lIns="0" tIns="0" rIns="0" bIns="0" rtlCol="0" anchor="t"/>
          <a:lstStyle/>
          <a:p>
            <a:pPr>
              <a:lnSpc>
                <a:spcPts val="1542"/>
              </a:lnSpc>
            </a:pPr>
            <a:endParaRPr lang="en-US" sz="1200"/>
          </a:p>
        </p:txBody>
      </p:sp>
    </p:spTree>
    <p:extLst>
      <p:ext uri="{BB962C8B-B14F-4D97-AF65-F5344CB8AC3E}">
        <p14:creationId xmlns:p14="http://schemas.microsoft.com/office/powerpoint/2010/main" val="336724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3786-57C4-282D-07D7-7552D2814CE9}"/>
              </a:ext>
            </a:extLst>
          </p:cNvPr>
          <p:cNvSpPr>
            <a:spLocks noGrp="1"/>
          </p:cNvSpPr>
          <p:nvPr>
            <p:ph type="title"/>
          </p:nvPr>
        </p:nvSpPr>
        <p:spPr/>
        <p:txBody>
          <a:bodyPr>
            <a:normAutofit/>
          </a:bodyPr>
          <a:lstStyle/>
          <a:p>
            <a:r>
              <a:rPr lang="en-US" sz="4400" dirty="0"/>
              <a:t>Areas</a:t>
            </a:r>
            <a:r>
              <a:rPr lang="en-US" sz="4400" baseline="0" dirty="0"/>
              <a:t> of Potential and Ongoing Use in Medicine</a:t>
            </a:r>
            <a:endParaRPr lang="en-US" sz="4400" dirty="0"/>
          </a:p>
        </p:txBody>
      </p:sp>
      <p:sp>
        <p:nvSpPr>
          <p:cNvPr id="3" name="Content Placeholder 2">
            <a:extLst>
              <a:ext uri="{FF2B5EF4-FFF2-40B4-BE49-F238E27FC236}">
                <a16:creationId xmlns:a16="http://schemas.microsoft.com/office/drawing/2014/main" id="{8D85E917-D4D5-8270-F70E-816643DB0769}"/>
              </a:ext>
            </a:extLst>
          </p:cNvPr>
          <p:cNvSpPr>
            <a:spLocks noGrp="1"/>
          </p:cNvSpPr>
          <p:nvPr>
            <p:ph idx="1"/>
          </p:nvPr>
        </p:nvSpPr>
        <p:spPr>
          <a:xfrm>
            <a:off x="838200" y="1409700"/>
            <a:ext cx="10515600" cy="4771644"/>
          </a:xfrm>
        </p:spPr>
        <p:txBody>
          <a:bodyPr>
            <a:normAutofit/>
          </a:bodyPr>
          <a:lstStyle/>
          <a:p>
            <a:r>
              <a:rPr lang="en-US" sz="1400" baseline="0" dirty="0"/>
              <a:t>Diagnosis and Risk Prediction</a:t>
            </a:r>
          </a:p>
          <a:p>
            <a:pPr lvl="1"/>
            <a:r>
              <a:rPr lang="en-US" sz="1400" dirty="0"/>
              <a:t>Image Interpretation, Pathology Interpretation</a:t>
            </a:r>
          </a:p>
          <a:p>
            <a:r>
              <a:rPr lang="en-US" sz="1400" baseline="0" dirty="0"/>
              <a:t>Treatment Planning and Precision Medicine</a:t>
            </a:r>
          </a:p>
          <a:p>
            <a:pPr lvl="1"/>
            <a:r>
              <a:rPr lang="en-US" sz="1400" baseline="0" dirty="0"/>
              <a:t>Therapeutic recommendations, Radiation Planning, Pharmacogenomics</a:t>
            </a:r>
          </a:p>
          <a:p>
            <a:r>
              <a:rPr lang="en-US" sz="1400" baseline="0" dirty="0"/>
              <a:t>Monitoring and Management</a:t>
            </a:r>
          </a:p>
          <a:p>
            <a:pPr lvl="1"/>
            <a:r>
              <a:rPr lang="en-US" sz="1400" baseline="0" dirty="0"/>
              <a:t>Diseas</a:t>
            </a:r>
            <a:r>
              <a:rPr lang="en-US" sz="1400" dirty="0"/>
              <a:t>e progression, Chatbots and Virtual Health Assistants, Wearable and remote monitoring.</a:t>
            </a:r>
            <a:endParaRPr lang="en-US" sz="1400" baseline="0" dirty="0"/>
          </a:p>
          <a:p>
            <a:r>
              <a:rPr lang="en-US" sz="1400" baseline="0" dirty="0"/>
              <a:t>Operational and Administrative Efficiency</a:t>
            </a:r>
          </a:p>
          <a:p>
            <a:pPr lvl="1"/>
            <a:r>
              <a:rPr lang="en-US" sz="1400" baseline="0" dirty="0"/>
              <a:t>Triage and Scheduling, Clinical Documentation, Clinical Summarization</a:t>
            </a:r>
          </a:p>
          <a:p>
            <a:r>
              <a:rPr lang="en-US" sz="1400" baseline="0" dirty="0"/>
              <a:t>Drug Discover and Development</a:t>
            </a:r>
          </a:p>
          <a:p>
            <a:pPr lvl="1"/>
            <a:r>
              <a:rPr lang="en-US" sz="1400" baseline="0" dirty="0"/>
              <a:t>Molecular Modeling(e.g. AlphaFold2), Clinical Trial Matching,</a:t>
            </a:r>
          </a:p>
          <a:p>
            <a:r>
              <a:rPr lang="en-US" sz="1400" baseline="0" dirty="0"/>
              <a:t>Education and Training</a:t>
            </a:r>
          </a:p>
          <a:p>
            <a:pPr lvl="1"/>
            <a:r>
              <a:rPr lang="en-US" sz="1400" dirty="0"/>
              <a:t>Simulation of Patients Encounters</a:t>
            </a:r>
          </a:p>
          <a:p>
            <a:pPr lvl="1"/>
            <a:r>
              <a:rPr lang="en-US" sz="1400" dirty="0"/>
              <a:t>Adaptive Learning</a:t>
            </a:r>
          </a:p>
          <a:p>
            <a:pPr lvl="1"/>
            <a:r>
              <a:rPr lang="en-US" sz="1400" dirty="0"/>
              <a:t>Literature Review.</a:t>
            </a:r>
          </a:p>
          <a:p>
            <a:pPr marL="457200" lvl="1" indent="0">
              <a:buNone/>
            </a:pPr>
            <a:endParaRPr lang="en-US" sz="1700" dirty="0"/>
          </a:p>
          <a:p>
            <a:pPr marL="457200" lvl="1" indent="0">
              <a:buNone/>
            </a:pPr>
            <a:endParaRPr lang="en-US" sz="1700" dirty="0"/>
          </a:p>
          <a:p>
            <a:pPr lvl="1"/>
            <a:endParaRPr lang="en-US" sz="1700" baseline="0" dirty="0"/>
          </a:p>
        </p:txBody>
      </p:sp>
    </p:spTree>
    <p:extLst>
      <p:ext uri="{BB962C8B-B14F-4D97-AF65-F5344CB8AC3E}">
        <p14:creationId xmlns:p14="http://schemas.microsoft.com/office/powerpoint/2010/main" val="740452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73A3-B37D-702F-11E6-D173F75FD9DE}"/>
              </a:ext>
            </a:extLst>
          </p:cNvPr>
          <p:cNvSpPr>
            <a:spLocks noGrp="1"/>
          </p:cNvSpPr>
          <p:nvPr>
            <p:ph type="title"/>
          </p:nvPr>
        </p:nvSpPr>
        <p:spPr/>
        <p:txBody>
          <a:bodyPr/>
          <a:lstStyle/>
          <a:p>
            <a:r>
              <a:rPr lang="en-US" dirty="0"/>
              <a:t>Neurology Original Research Articles – Deep Learning</a:t>
            </a:r>
          </a:p>
        </p:txBody>
      </p:sp>
      <p:graphicFrame>
        <p:nvGraphicFramePr>
          <p:cNvPr id="8" name="Content Placeholder 7">
            <a:extLst>
              <a:ext uri="{FF2B5EF4-FFF2-40B4-BE49-F238E27FC236}">
                <a16:creationId xmlns:a16="http://schemas.microsoft.com/office/drawing/2014/main" id="{D3BCB35E-4AC6-0EA2-FA61-BAE95A05750C}"/>
              </a:ext>
            </a:extLst>
          </p:cNvPr>
          <p:cNvGraphicFramePr>
            <a:graphicFrameLocks noGrp="1"/>
          </p:cNvGraphicFramePr>
          <p:nvPr>
            <p:ph idx="1"/>
            <p:extLst>
              <p:ext uri="{D42A27DB-BD31-4B8C-83A1-F6EECF244321}">
                <p14:modId xmlns:p14="http://schemas.microsoft.com/office/powerpoint/2010/main" val="1516774213"/>
              </p:ext>
            </p:extLst>
          </p:nvPr>
        </p:nvGraphicFramePr>
        <p:xfrm>
          <a:off x="395288" y="1825625"/>
          <a:ext cx="1143317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3896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6F38-2450-623F-B44A-F9F87A42B801}"/>
              </a:ext>
            </a:extLst>
          </p:cNvPr>
          <p:cNvSpPr>
            <a:spLocks noGrp="1"/>
          </p:cNvSpPr>
          <p:nvPr>
            <p:ph type="title"/>
          </p:nvPr>
        </p:nvSpPr>
        <p:spPr/>
        <p:txBody>
          <a:bodyPr/>
          <a:lstStyle/>
          <a:p>
            <a:r>
              <a:rPr lang="en-US"/>
              <a:t>Barriers to Deployment</a:t>
            </a:r>
          </a:p>
        </p:txBody>
      </p:sp>
      <p:graphicFrame>
        <p:nvGraphicFramePr>
          <p:cNvPr id="4" name="Content Placeholder 3">
            <a:extLst>
              <a:ext uri="{FF2B5EF4-FFF2-40B4-BE49-F238E27FC236}">
                <a16:creationId xmlns:a16="http://schemas.microsoft.com/office/drawing/2014/main" id="{CE18EBC7-D72A-D7EF-A621-C19F727C1D04}"/>
              </a:ext>
            </a:extLst>
          </p:cNvPr>
          <p:cNvGraphicFramePr>
            <a:graphicFrameLocks noGrp="1"/>
          </p:cNvGraphicFramePr>
          <p:nvPr>
            <p:ph idx="1"/>
            <p:extLst>
              <p:ext uri="{D42A27DB-BD31-4B8C-83A1-F6EECF244321}">
                <p14:modId xmlns:p14="http://schemas.microsoft.com/office/powerpoint/2010/main" val="1964003731"/>
              </p:ext>
            </p:extLst>
          </p:nvPr>
        </p:nvGraphicFramePr>
        <p:xfrm>
          <a:off x="1112703" y="1690689"/>
          <a:ext cx="9320270" cy="4243458"/>
        </p:xfrm>
        <a:graphic>
          <a:graphicData uri="http://schemas.openxmlformats.org/drawingml/2006/table">
            <a:tbl>
              <a:tblPr/>
              <a:tblGrid>
                <a:gridCol w="4660135">
                  <a:extLst>
                    <a:ext uri="{9D8B030D-6E8A-4147-A177-3AD203B41FA5}">
                      <a16:colId xmlns:a16="http://schemas.microsoft.com/office/drawing/2014/main" val="3745512395"/>
                    </a:ext>
                  </a:extLst>
                </a:gridCol>
                <a:gridCol w="4660135">
                  <a:extLst>
                    <a:ext uri="{9D8B030D-6E8A-4147-A177-3AD203B41FA5}">
                      <a16:colId xmlns:a16="http://schemas.microsoft.com/office/drawing/2014/main" val="714621789"/>
                    </a:ext>
                  </a:extLst>
                </a:gridCol>
              </a:tblGrid>
              <a:tr h="192112">
                <a:tc>
                  <a:txBody>
                    <a:bodyPr/>
                    <a:lstStyle/>
                    <a:p>
                      <a:pPr>
                        <a:buNone/>
                      </a:pPr>
                      <a:r>
                        <a:rPr lang="en-US" sz="1000" b="1"/>
                        <a:t>Category</a:t>
                      </a:r>
                      <a:endParaRPr lang="en-US" sz="1000"/>
                    </a:p>
                  </a:txBody>
                  <a:tcPr marL="30218" marR="30218" marT="15109" marB="15109" anchor="ctr">
                    <a:lnL>
                      <a:noFill/>
                    </a:lnL>
                    <a:lnR>
                      <a:noFill/>
                    </a:lnR>
                    <a:lnT>
                      <a:noFill/>
                    </a:lnT>
                    <a:lnB>
                      <a:noFill/>
                    </a:lnB>
                    <a:noFill/>
                  </a:tcPr>
                </a:tc>
                <a:tc>
                  <a:txBody>
                    <a:bodyPr/>
                    <a:lstStyle/>
                    <a:p>
                      <a:pPr>
                        <a:buNone/>
                      </a:pPr>
                      <a:r>
                        <a:rPr lang="en-US" sz="1000" b="1"/>
                        <a:t>Barrier</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3588315369"/>
                  </a:ext>
                </a:extLst>
              </a:tr>
              <a:tr h="413252">
                <a:tc>
                  <a:txBody>
                    <a:bodyPr/>
                    <a:lstStyle/>
                    <a:p>
                      <a:pPr>
                        <a:buNone/>
                      </a:pPr>
                      <a:r>
                        <a:rPr lang="en-US" sz="1600" b="1"/>
                        <a:t>1. Regulatory</a:t>
                      </a: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Lack of FDA or CE approval</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2298939221"/>
                  </a:ext>
                </a:extLst>
              </a:tr>
              <a:tr h="352436">
                <a:tc>
                  <a:txBody>
                    <a:bodyPr/>
                    <a:lstStyle/>
                    <a:p>
                      <a:pPr>
                        <a:buNone/>
                      </a:pPr>
                      <a:r>
                        <a:rPr lang="en-US" sz="1600" b="1" dirty="0"/>
                        <a:t>2. Clinical Validation</a:t>
                      </a:r>
                      <a:endParaRPr lang="en-US" sz="1600" dirty="0"/>
                    </a:p>
                  </a:txBody>
                  <a:tcPr marL="30218" marR="30218" marT="15109" marB="15109" anchor="ctr">
                    <a:lnL>
                      <a:noFill/>
                    </a:lnL>
                    <a:lnR>
                      <a:noFill/>
                    </a:lnR>
                    <a:lnT>
                      <a:noFill/>
                    </a:lnT>
                    <a:lnB>
                      <a:noFill/>
                    </a:lnB>
                    <a:noFill/>
                  </a:tcPr>
                </a:tc>
                <a:tc>
                  <a:txBody>
                    <a:bodyPr/>
                    <a:lstStyle/>
                    <a:p>
                      <a:pPr>
                        <a:buNone/>
                      </a:pPr>
                      <a:r>
                        <a:rPr lang="en-US" sz="1000" dirty="0"/>
                        <a:t>❌ </a:t>
                      </a:r>
                      <a:r>
                        <a:rPr lang="en-US" sz="1000" b="1" dirty="0"/>
                        <a:t>Lack of prospective trials</a:t>
                      </a:r>
                      <a:endParaRPr lang="en-US" sz="1000" dirty="0"/>
                    </a:p>
                  </a:txBody>
                  <a:tcPr marL="30218" marR="30218" marT="15109" marB="15109" anchor="ctr">
                    <a:lnL>
                      <a:noFill/>
                    </a:lnL>
                    <a:lnR>
                      <a:noFill/>
                    </a:lnR>
                    <a:lnT>
                      <a:noFill/>
                    </a:lnT>
                    <a:lnB>
                      <a:noFill/>
                    </a:lnB>
                    <a:noFill/>
                  </a:tcPr>
                </a:tc>
                <a:extLst>
                  <a:ext uri="{0D108BD9-81ED-4DB2-BD59-A6C34878D82A}">
                    <a16:rowId xmlns:a16="http://schemas.microsoft.com/office/drawing/2014/main" val="806083229"/>
                  </a:ext>
                </a:extLst>
              </a:tr>
              <a:tr h="352436">
                <a:tc>
                  <a:txBody>
                    <a:bodyPr/>
                    <a:lstStyle/>
                    <a:p>
                      <a:pPr>
                        <a:buNone/>
                      </a:pPr>
                      <a:r>
                        <a:rPr lang="en-US" sz="1600" b="1" dirty="0"/>
                        <a:t>3. Workflow Integration</a:t>
                      </a:r>
                      <a:endParaRPr lang="en-US" sz="1600" dirty="0"/>
                    </a:p>
                  </a:txBody>
                  <a:tcPr marL="30218" marR="30218" marT="15109" marB="15109" anchor="ctr">
                    <a:lnL>
                      <a:noFill/>
                    </a:lnL>
                    <a:lnR>
                      <a:noFill/>
                    </a:lnR>
                    <a:lnT>
                      <a:noFill/>
                    </a:lnT>
                    <a:lnB>
                      <a:noFill/>
                    </a:lnB>
                    <a:noFill/>
                  </a:tcPr>
                </a:tc>
                <a:tc>
                  <a:txBody>
                    <a:bodyPr/>
                    <a:lstStyle/>
                    <a:p>
                      <a:pPr>
                        <a:buNone/>
                      </a:pPr>
                      <a:r>
                        <a:rPr lang="en-US" sz="1000" dirty="0"/>
                        <a:t>❌ </a:t>
                      </a:r>
                      <a:r>
                        <a:rPr lang="en-US" sz="1000" b="1" dirty="0"/>
                        <a:t>Hard to embed into EHRs, PACS, or clinical flow</a:t>
                      </a:r>
                      <a:endParaRPr lang="en-US" sz="1000" dirty="0"/>
                    </a:p>
                  </a:txBody>
                  <a:tcPr marL="30218" marR="30218" marT="15109" marB="15109" anchor="ctr">
                    <a:lnL>
                      <a:noFill/>
                    </a:lnL>
                    <a:lnR>
                      <a:noFill/>
                    </a:lnR>
                    <a:lnT>
                      <a:noFill/>
                    </a:lnT>
                    <a:lnB>
                      <a:noFill/>
                    </a:lnB>
                    <a:noFill/>
                  </a:tcPr>
                </a:tc>
                <a:extLst>
                  <a:ext uri="{0D108BD9-81ED-4DB2-BD59-A6C34878D82A}">
                    <a16:rowId xmlns:a16="http://schemas.microsoft.com/office/drawing/2014/main" val="3280114274"/>
                  </a:ext>
                </a:extLst>
              </a:tr>
              <a:tr h="352436">
                <a:tc>
                  <a:txBody>
                    <a:bodyPr/>
                    <a:lstStyle/>
                    <a:p>
                      <a:pPr>
                        <a:buNone/>
                      </a:pPr>
                      <a:endParaRPr lang="en-US" sz="1600"/>
                    </a:p>
                  </a:txBody>
                  <a:tcPr marL="30218" marR="30218" marT="15109" marB="15109" anchor="ctr">
                    <a:lnL>
                      <a:noFill/>
                    </a:lnL>
                    <a:lnR>
                      <a:noFill/>
                    </a:lnR>
                    <a:lnT>
                      <a:noFill/>
                    </a:lnT>
                    <a:lnB>
                      <a:noFill/>
                    </a:lnB>
                    <a:noFill/>
                  </a:tcPr>
                </a:tc>
                <a:tc>
                  <a:txBody>
                    <a:bodyPr/>
                    <a:lstStyle/>
                    <a:p>
                      <a:pPr>
                        <a:buNone/>
                      </a:pPr>
                      <a:endParaRPr lang="en-US" sz="1000" dirty="0"/>
                    </a:p>
                  </a:txBody>
                  <a:tcPr marL="30218" marR="30218" marT="15109" marB="15109" anchor="ctr">
                    <a:lnL>
                      <a:noFill/>
                    </a:lnL>
                    <a:lnR>
                      <a:noFill/>
                    </a:lnR>
                    <a:lnT>
                      <a:noFill/>
                    </a:lnT>
                    <a:lnB>
                      <a:noFill/>
                    </a:lnB>
                    <a:noFill/>
                  </a:tcPr>
                </a:tc>
                <a:extLst>
                  <a:ext uri="{0D108BD9-81ED-4DB2-BD59-A6C34878D82A}">
                    <a16:rowId xmlns:a16="http://schemas.microsoft.com/office/drawing/2014/main" val="4005505255"/>
                  </a:ext>
                </a:extLst>
              </a:tr>
              <a:tr h="352436">
                <a:tc>
                  <a:txBody>
                    <a:bodyPr/>
                    <a:lstStyle/>
                    <a:p>
                      <a:pPr>
                        <a:buNone/>
                      </a:pPr>
                      <a:r>
                        <a:rPr lang="en-US" sz="1600" b="1"/>
                        <a:t>4. Trust and Interpretability</a:t>
                      </a: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“Black box” concerns</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283079588"/>
                  </a:ext>
                </a:extLst>
              </a:tr>
              <a:tr h="352436">
                <a:tc>
                  <a:txBody>
                    <a:bodyPr/>
                    <a:lstStyle/>
                    <a:p>
                      <a:pPr>
                        <a:buNone/>
                      </a:pP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Fear of liability</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4007318487"/>
                  </a:ext>
                </a:extLst>
              </a:tr>
              <a:tr h="222520">
                <a:tc>
                  <a:txBody>
                    <a:bodyPr/>
                    <a:lstStyle/>
                    <a:p>
                      <a:pPr>
                        <a:buNone/>
                      </a:pPr>
                      <a:r>
                        <a:rPr lang="en-US" sz="1600" b="1"/>
                        <a:t>5. Reimbursement &amp; Business Case</a:t>
                      </a: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No CPT codes or billing pathways</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4148985684"/>
                  </a:ext>
                </a:extLst>
              </a:tr>
              <a:tr h="352436">
                <a:tc>
                  <a:txBody>
                    <a:bodyPr/>
                    <a:lstStyle/>
                    <a:p>
                      <a:pPr>
                        <a:buNone/>
                      </a:pP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No financial incentive for adoption</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3380062011"/>
                  </a:ext>
                </a:extLst>
              </a:tr>
              <a:tr h="352436">
                <a:tc>
                  <a:txBody>
                    <a:bodyPr/>
                    <a:lstStyle/>
                    <a:p>
                      <a:pPr>
                        <a:buNone/>
                      </a:pPr>
                      <a:r>
                        <a:rPr lang="en-US" sz="1600" b="1"/>
                        <a:t>6. Data Quality &amp; Infrastructure</a:t>
                      </a: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Messy, incomplete, or delayed data</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1465405249"/>
                  </a:ext>
                </a:extLst>
              </a:tr>
              <a:tr h="352436">
                <a:tc>
                  <a:txBody>
                    <a:bodyPr/>
                    <a:lstStyle/>
                    <a:p>
                      <a:pPr>
                        <a:buNone/>
                      </a:pP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EHR heterogeneity</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2559154016"/>
                  </a:ext>
                </a:extLst>
              </a:tr>
              <a:tr h="352436">
                <a:tc>
                  <a:txBody>
                    <a:bodyPr/>
                    <a:lstStyle/>
                    <a:p>
                      <a:pPr>
                        <a:buNone/>
                      </a:pPr>
                      <a:r>
                        <a:rPr lang="en-US" sz="1600" b="1"/>
                        <a:t>7. Equity and Bias</a:t>
                      </a:r>
                      <a:endParaRPr lang="en-US" sz="1600"/>
                    </a:p>
                  </a:txBody>
                  <a:tcPr marL="30218" marR="30218" marT="15109" marB="15109" anchor="ctr">
                    <a:lnL>
                      <a:noFill/>
                    </a:lnL>
                    <a:lnR>
                      <a:noFill/>
                    </a:lnR>
                    <a:lnT>
                      <a:noFill/>
                    </a:lnT>
                    <a:lnB>
                      <a:noFill/>
                    </a:lnB>
                    <a:noFill/>
                  </a:tcPr>
                </a:tc>
                <a:tc>
                  <a:txBody>
                    <a:bodyPr/>
                    <a:lstStyle/>
                    <a:p>
                      <a:pPr>
                        <a:buNone/>
                      </a:pPr>
                      <a:r>
                        <a:rPr lang="en-US" sz="1000"/>
                        <a:t>❌ </a:t>
                      </a:r>
                      <a:r>
                        <a:rPr lang="en-US" sz="1000" b="1"/>
                        <a:t>Underperformance on certain populations</a:t>
                      </a:r>
                      <a:endParaRPr lang="en-US" sz="1000"/>
                    </a:p>
                  </a:txBody>
                  <a:tcPr marL="30218" marR="30218" marT="15109" marB="15109" anchor="ctr">
                    <a:lnL>
                      <a:noFill/>
                    </a:lnL>
                    <a:lnR>
                      <a:noFill/>
                    </a:lnR>
                    <a:lnT>
                      <a:noFill/>
                    </a:lnT>
                    <a:lnB>
                      <a:noFill/>
                    </a:lnB>
                    <a:noFill/>
                  </a:tcPr>
                </a:tc>
                <a:extLst>
                  <a:ext uri="{0D108BD9-81ED-4DB2-BD59-A6C34878D82A}">
                    <a16:rowId xmlns:a16="http://schemas.microsoft.com/office/drawing/2014/main" val="2138145300"/>
                  </a:ext>
                </a:extLst>
              </a:tr>
              <a:tr h="192112">
                <a:tc>
                  <a:txBody>
                    <a:bodyPr/>
                    <a:lstStyle/>
                    <a:p>
                      <a:pPr>
                        <a:buNone/>
                      </a:pPr>
                      <a:endParaRPr lang="en-US" sz="1000"/>
                    </a:p>
                  </a:txBody>
                  <a:tcPr marL="30218" marR="30218" marT="15109" marB="15109" anchor="ctr">
                    <a:lnL>
                      <a:noFill/>
                    </a:lnL>
                    <a:lnR>
                      <a:noFill/>
                    </a:lnR>
                    <a:lnT>
                      <a:noFill/>
                    </a:lnT>
                    <a:lnB>
                      <a:noFill/>
                    </a:lnB>
                    <a:noFill/>
                  </a:tcPr>
                </a:tc>
                <a:tc>
                  <a:txBody>
                    <a:bodyPr/>
                    <a:lstStyle/>
                    <a:p>
                      <a:pPr>
                        <a:buNone/>
                      </a:pPr>
                      <a:r>
                        <a:rPr lang="en-US" sz="1000" dirty="0"/>
                        <a:t>❌ </a:t>
                      </a:r>
                      <a:r>
                        <a:rPr lang="en-US" sz="1000" b="1" dirty="0"/>
                        <a:t>Lack of representative training data</a:t>
                      </a:r>
                      <a:endParaRPr lang="en-US" sz="1000" dirty="0"/>
                    </a:p>
                  </a:txBody>
                  <a:tcPr marL="30218" marR="30218" marT="15109" marB="15109" anchor="ctr">
                    <a:lnL>
                      <a:noFill/>
                    </a:lnL>
                    <a:lnR>
                      <a:noFill/>
                    </a:lnR>
                    <a:lnT>
                      <a:noFill/>
                    </a:lnT>
                    <a:lnB>
                      <a:noFill/>
                    </a:lnB>
                    <a:noFill/>
                  </a:tcPr>
                </a:tc>
                <a:extLst>
                  <a:ext uri="{0D108BD9-81ED-4DB2-BD59-A6C34878D82A}">
                    <a16:rowId xmlns:a16="http://schemas.microsoft.com/office/drawing/2014/main" val="4031744467"/>
                  </a:ext>
                </a:extLst>
              </a:tr>
            </a:tbl>
          </a:graphicData>
        </a:graphic>
      </p:graphicFrame>
    </p:spTree>
    <p:extLst>
      <p:ext uri="{BB962C8B-B14F-4D97-AF65-F5344CB8AC3E}">
        <p14:creationId xmlns:p14="http://schemas.microsoft.com/office/powerpoint/2010/main" val="4252000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F319-8032-66CA-4953-211DF2FBE7A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dirty="0">
                <a:solidFill>
                  <a:schemeClr val="tx1"/>
                </a:solidFill>
                <a:latin typeface="+mj-lt"/>
                <a:ea typeface="+mj-ea"/>
                <a:cs typeface="+mj-cs"/>
              </a:rPr>
              <a:t>Epic Sepsis Model – An Epic Failure</a:t>
            </a:r>
          </a:p>
        </p:txBody>
      </p:sp>
      <p:pic>
        <p:nvPicPr>
          <p:cNvPr id="5" name="Content Placeholder 4">
            <a:extLst>
              <a:ext uri="{FF2B5EF4-FFF2-40B4-BE49-F238E27FC236}">
                <a16:creationId xmlns:a16="http://schemas.microsoft.com/office/drawing/2014/main" id="{59286091-2956-A5C5-4818-96D76CACA0E9}"/>
              </a:ext>
            </a:extLst>
          </p:cNvPr>
          <p:cNvPicPr>
            <a:picLocks noGrp="1" noChangeAspect="1"/>
          </p:cNvPicPr>
          <p:nvPr>
            <p:ph idx="1"/>
          </p:nvPr>
        </p:nvPicPr>
        <p:blipFill>
          <a:blip r:embed="rId3"/>
          <a:stretch>
            <a:fillRect/>
          </a:stretch>
        </p:blipFill>
        <p:spPr>
          <a:xfrm>
            <a:off x="4654296" y="1079553"/>
            <a:ext cx="7214616" cy="4671462"/>
          </a:xfrm>
          <a:prstGeom prst="rect">
            <a:avLst/>
          </a:prstGeom>
        </p:spPr>
      </p:pic>
    </p:spTree>
    <p:extLst>
      <p:ext uri="{BB962C8B-B14F-4D97-AF65-F5344CB8AC3E}">
        <p14:creationId xmlns:p14="http://schemas.microsoft.com/office/powerpoint/2010/main" val="307730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27F-8817-3241-6024-8CB6EB40D41E}"/>
              </a:ext>
            </a:extLst>
          </p:cNvPr>
          <p:cNvSpPr>
            <a:spLocks noGrp="1"/>
          </p:cNvSpPr>
          <p:nvPr>
            <p:ph type="title"/>
          </p:nvPr>
        </p:nvSpPr>
        <p:spPr/>
        <p:txBody>
          <a:bodyPr>
            <a:normAutofit/>
          </a:bodyPr>
          <a:lstStyle/>
          <a:p>
            <a:r>
              <a:rPr lang="en-US" sz="5400"/>
              <a:t>Key Findings</a:t>
            </a:r>
          </a:p>
        </p:txBody>
      </p:sp>
      <p:sp>
        <p:nvSpPr>
          <p:cNvPr id="3" name="Content Placeholder 2">
            <a:extLst>
              <a:ext uri="{FF2B5EF4-FFF2-40B4-BE49-F238E27FC236}">
                <a16:creationId xmlns:a16="http://schemas.microsoft.com/office/drawing/2014/main" id="{3FA10F9B-DBE4-2915-758A-A6D69EDD4B86}"/>
              </a:ext>
            </a:extLst>
          </p:cNvPr>
          <p:cNvSpPr>
            <a:spLocks noGrp="1"/>
          </p:cNvSpPr>
          <p:nvPr>
            <p:ph idx="1"/>
          </p:nvPr>
        </p:nvSpPr>
        <p:spPr>
          <a:xfrm>
            <a:off x="838200" y="1929384"/>
            <a:ext cx="10515600" cy="4251960"/>
          </a:xfrm>
        </p:spPr>
        <p:txBody>
          <a:bodyPr>
            <a:normAutofit/>
          </a:bodyPr>
          <a:lstStyle/>
          <a:p>
            <a:r>
              <a:rPr lang="en-US" sz="2200"/>
              <a:t>Evaluated Epic Sepsis Model (ESM) at Michigan Medicine (University of Michigan) across over 27,000 patients.</a:t>
            </a:r>
          </a:p>
          <a:p>
            <a:r>
              <a:rPr lang="en-US" sz="2200"/>
              <a:t>Found that the model:</a:t>
            </a:r>
          </a:p>
          <a:p>
            <a:pPr lvl="1"/>
            <a:r>
              <a:rPr lang="en-US" sz="2200"/>
              <a:t>Missed 67% of sepsis cases not flagged in advance</a:t>
            </a:r>
          </a:p>
          <a:p>
            <a:pPr lvl="1"/>
            <a:r>
              <a:rPr lang="en-US" sz="2200"/>
              <a:t>Had low sensitivity (~33%) for early detection</a:t>
            </a:r>
          </a:p>
          <a:p>
            <a:pPr lvl="1"/>
            <a:r>
              <a:rPr lang="en-US" sz="2200"/>
              <a:t>Generated many false positives, contributing to alert fatigue</a:t>
            </a:r>
          </a:p>
          <a:p>
            <a:pPr lvl="1"/>
            <a:r>
              <a:rPr lang="en-US" sz="2200"/>
              <a:t>Was not transparent or interpretable (proprietary black box)</a:t>
            </a:r>
          </a:p>
        </p:txBody>
      </p:sp>
    </p:spTree>
    <p:extLst>
      <p:ext uri="{BB962C8B-B14F-4D97-AF65-F5344CB8AC3E}">
        <p14:creationId xmlns:p14="http://schemas.microsoft.com/office/powerpoint/2010/main" val="4005259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E514-41C7-1D1C-57D1-32429EB68F09}"/>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C4BCE030-FB43-B797-674B-21C8A9E49AF3}"/>
              </a:ext>
            </a:extLst>
          </p:cNvPr>
          <p:cNvSpPr>
            <a:spLocks noGrp="1"/>
          </p:cNvSpPr>
          <p:nvPr>
            <p:ph idx="1"/>
          </p:nvPr>
        </p:nvSpPr>
        <p:spPr>
          <a:xfrm>
            <a:off x="395021" y="1690688"/>
            <a:ext cx="11433657" cy="4486275"/>
          </a:xfrm>
        </p:spPr>
        <p:txBody>
          <a:bodyPr/>
          <a:lstStyle/>
          <a:p>
            <a:pPr marL="0" indent="0" fontAlgn="base">
              <a:buNone/>
            </a:pPr>
            <a:r>
              <a:rPr lang="en-US" b="1" dirty="0"/>
              <a:t>ASCH and ASCH-ERF jointly provided this program. ​</a:t>
            </a:r>
            <a:r>
              <a:rPr lang="en-US" dirty="0"/>
              <a:t>​</a:t>
            </a:r>
          </a:p>
          <a:p>
            <a:pPr marL="0" indent="0" fontAlgn="base">
              <a:buNone/>
            </a:pPr>
            <a:r>
              <a:rPr lang="en-US" dirty="0"/>
              <a:t>​</a:t>
            </a:r>
          </a:p>
          <a:p>
            <a:pPr marL="0" indent="0" fontAlgn="base">
              <a:buNone/>
            </a:pPr>
            <a:r>
              <a:rPr lang="en-US" b="1" dirty="0"/>
              <a:t>No staff or committee members involved in the development, planning or execution of educational content have any financial relationships or conflicts of interest to disclose.​</a:t>
            </a:r>
            <a:r>
              <a:rPr lang="en-US" dirty="0"/>
              <a:t>​</a:t>
            </a:r>
          </a:p>
          <a:p>
            <a:pPr marL="0" indent="0" fontAlgn="base">
              <a:buNone/>
            </a:pPr>
            <a:r>
              <a:rPr lang="en-US" dirty="0"/>
              <a:t>​</a:t>
            </a:r>
          </a:p>
          <a:p>
            <a:pPr marL="0" indent="0" fontAlgn="base">
              <a:buNone/>
            </a:pPr>
            <a:r>
              <a:rPr lang="en-US" b="1" dirty="0"/>
              <a:t>Matthew Wong has no significant financial relationships or conflicts of interest to disclose. </a:t>
            </a:r>
            <a:endParaRPr lang="en-US" dirty="0"/>
          </a:p>
        </p:txBody>
      </p:sp>
      <p:sp>
        <p:nvSpPr>
          <p:cNvPr id="4" name="Footer Placeholder 3">
            <a:extLst>
              <a:ext uri="{FF2B5EF4-FFF2-40B4-BE49-F238E27FC236}">
                <a16:creationId xmlns:a16="http://schemas.microsoft.com/office/drawing/2014/main" id="{90346E7A-2506-FDD2-1C0F-D3AAC7C983C9}"/>
              </a:ext>
            </a:extLst>
          </p:cNvPr>
          <p:cNvSpPr>
            <a:spLocks noGrp="1"/>
          </p:cNvSpPr>
          <p:nvPr>
            <p:ph type="ftr" sz="quarter" idx="11"/>
          </p:nvPr>
        </p:nvSpPr>
        <p:spPr/>
        <p:txBody>
          <a:bodyPr/>
          <a:lstStyle/>
          <a:p>
            <a:r>
              <a:rPr lang="en-US"/>
              <a:t>2026 American Society of Clinical Hypnosis and Research Foundation. All rights reserved. No reproduction or use without written permission of ASCH-ERF and the author.</a:t>
            </a:r>
            <a:endParaRPr lang="en-US" dirty="0"/>
          </a:p>
        </p:txBody>
      </p:sp>
      <p:sp>
        <p:nvSpPr>
          <p:cNvPr id="5" name="Slide Number Placeholder 4">
            <a:extLst>
              <a:ext uri="{FF2B5EF4-FFF2-40B4-BE49-F238E27FC236}">
                <a16:creationId xmlns:a16="http://schemas.microsoft.com/office/drawing/2014/main" id="{02403361-EBFD-C99D-E8F3-FA35DEFA531D}"/>
              </a:ext>
            </a:extLst>
          </p:cNvPr>
          <p:cNvSpPr>
            <a:spLocks noGrp="1"/>
          </p:cNvSpPr>
          <p:nvPr>
            <p:ph type="sldNum" sz="quarter" idx="12"/>
          </p:nvPr>
        </p:nvSpPr>
        <p:spPr/>
        <p:txBody>
          <a:bodyPr/>
          <a:lstStyle/>
          <a:p>
            <a:fld id="{4B2C1F13-A67E-4047-B0B9-C46135D02058}" type="slidenum">
              <a:rPr lang="en-US" smtClean="0"/>
              <a:t>3</a:t>
            </a:fld>
            <a:endParaRPr lang="en-US"/>
          </a:p>
        </p:txBody>
      </p:sp>
    </p:spTree>
    <p:extLst>
      <p:ext uri="{BB962C8B-B14F-4D97-AF65-F5344CB8AC3E}">
        <p14:creationId xmlns:p14="http://schemas.microsoft.com/office/powerpoint/2010/main" val="48708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6F00-7B9C-E7EA-2B5E-1A65F86B6300}"/>
              </a:ext>
            </a:extLst>
          </p:cNvPr>
          <p:cNvSpPr>
            <a:spLocks noGrp="1"/>
          </p:cNvSpPr>
          <p:nvPr>
            <p:ph type="title"/>
          </p:nvPr>
        </p:nvSpPr>
        <p:spPr/>
        <p:txBody>
          <a:bodyPr>
            <a:normAutofit/>
          </a:bodyPr>
          <a:lstStyle/>
          <a:p>
            <a:r>
              <a:rPr lang="en-US" sz="5400" dirty="0"/>
              <a:t>Poor Engineering</a:t>
            </a:r>
          </a:p>
        </p:txBody>
      </p:sp>
      <p:sp>
        <p:nvSpPr>
          <p:cNvPr id="3" name="Content Placeholder 2">
            <a:extLst>
              <a:ext uri="{FF2B5EF4-FFF2-40B4-BE49-F238E27FC236}">
                <a16:creationId xmlns:a16="http://schemas.microsoft.com/office/drawing/2014/main" id="{3A004E6D-D612-7FAD-6F4F-81C845639FD7}"/>
              </a:ext>
            </a:extLst>
          </p:cNvPr>
          <p:cNvSpPr>
            <a:spLocks noGrp="1"/>
          </p:cNvSpPr>
          <p:nvPr>
            <p:ph idx="1"/>
          </p:nvPr>
        </p:nvSpPr>
        <p:spPr>
          <a:xfrm>
            <a:off x="838200" y="1929384"/>
            <a:ext cx="10515600" cy="4251960"/>
          </a:xfrm>
        </p:spPr>
        <p:txBody>
          <a:bodyPr>
            <a:normAutofit lnSpcReduction="10000"/>
          </a:bodyPr>
          <a:lstStyle/>
          <a:p>
            <a:r>
              <a:rPr lang="en-US" sz="2200" dirty="0"/>
              <a:t>Training Bias and Overfitting</a:t>
            </a:r>
          </a:p>
          <a:p>
            <a:pPr lvl="1"/>
            <a:r>
              <a:rPr lang="en-US" sz="2200" dirty="0"/>
              <a:t>Training data was likely overfitted to Epic’s development environment</a:t>
            </a:r>
          </a:p>
          <a:p>
            <a:pPr lvl="1"/>
            <a:r>
              <a:rPr lang="en-US" sz="2200" dirty="0"/>
              <a:t>Never validated on diverse data.</a:t>
            </a:r>
          </a:p>
          <a:p>
            <a:pPr lvl="1"/>
            <a:r>
              <a:rPr lang="en-US" sz="2200" dirty="0"/>
              <a:t>Likely learned relationships that don’t hold out of the original training set</a:t>
            </a:r>
          </a:p>
          <a:p>
            <a:pPr lvl="2"/>
            <a:r>
              <a:rPr lang="en-US" sz="2200" dirty="0"/>
              <a:t>E.g.  Might have learned patterns based on the hospital’s workflow, note templates </a:t>
            </a:r>
          </a:p>
          <a:p>
            <a:pPr lvl="2"/>
            <a:r>
              <a:rPr lang="en-US" sz="2200" dirty="0"/>
              <a:t>Admitted to ICU -&gt; high risk of sepsis.</a:t>
            </a:r>
          </a:p>
          <a:p>
            <a:r>
              <a:rPr lang="en-US" sz="2200" dirty="0"/>
              <a:t>Data Leakage</a:t>
            </a:r>
          </a:p>
          <a:p>
            <a:pPr lvl="1"/>
            <a:r>
              <a:rPr lang="en-US" sz="2200" dirty="0"/>
              <a:t>Data was allowed to be used for training, that shouldn’t have been included.  For example, it is likely that an anti-biotics order, ordering blood cultures, sepsis diagnostic code was a predictive variable(temporal leakage).</a:t>
            </a:r>
          </a:p>
          <a:p>
            <a:r>
              <a:rPr lang="en-US" sz="2600" dirty="0"/>
              <a:t>Model was not FDA approved, although that doesn’t necessarily help.</a:t>
            </a:r>
          </a:p>
        </p:txBody>
      </p:sp>
    </p:spTree>
    <p:extLst>
      <p:ext uri="{BB962C8B-B14F-4D97-AF65-F5344CB8AC3E}">
        <p14:creationId xmlns:p14="http://schemas.microsoft.com/office/powerpoint/2010/main" val="2088541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23083-4F39-34B1-6E24-2DB6154D60FB}"/>
              </a:ext>
            </a:extLst>
          </p:cNvPr>
          <p:cNvSpPr>
            <a:spLocks noGrp="1"/>
          </p:cNvSpPr>
          <p:nvPr>
            <p:ph type="title"/>
          </p:nvPr>
        </p:nvSpPr>
        <p:spPr/>
        <p:txBody>
          <a:bodyPr/>
          <a:lstStyle/>
          <a:p>
            <a:r>
              <a:rPr lang="en-US"/>
              <a:t>AI Adoption in Health Care will be Slow</a:t>
            </a:r>
          </a:p>
        </p:txBody>
      </p:sp>
      <p:sp>
        <p:nvSpPr>
          <p:cNvPr id="3" name="Content Placeholder 2">
            <a:extLst>
              <a:ext uri="{FF2B5EF4-FFF2-40B4-BE49-F238E27FC236}">
                <a16:creationId xmlns:a16="http://schemas.microsoft.com/office/drawing/2014/main" id="{8B99C844-673F-B443-CA77-F2A25397DF4D}"/>
              </a:ext>
            </a:extLst>
          </p:cNvPr>
          <p:cNvSpPr>
            <a:spLocks noGrp="1"/>
          </p:cNvSpPr>
          <p:nvPr>
            <p:ph idx="1"/>
          </p:nvPr>
        </p:nvSpPr>
        <p:spPr/>
        <p:txBody>
          <a:bodyPr>
            <a:normAutofit/>
          </a:bodyPr>
          <a:lstStyle/>
          <a:p>
            <a:r>
              <a:rPr lang="en-US"/>
              <a:t>Regulatory	</a:t>
            </a:r>
          </a:p>
          <a:p>
            <a:pPr lvl="1"/>
            <a:r>
              <a:rPr lang="en-US"/>
              <a:t>FDA Approval, Liability Concerns, Changing Regulations</a:t>
            </a:r>
          </a:p>
          <a:p>
            <a:r>
              <a:rPr lang="en-US"/>
              <a:t>Clinical Trust and Work Flow Integration</a:t>
            </a:r>
          </a:p>
          <a:p>
            <a:pPr lvl="1"/>
            <a:r>
              <a:rPr lang="en-US"/>
              <a:t>Black Box Models, Disruption to work flow, Alert fatigue</a:t>
            </a:r>
          </a:p>
          <a:p>
            <a:r>
              <a:rPr lang="en-US"/>
              <a:t>Data Quality</a:t>
            </a:r>
          </a:p>
          <a:p>
            <a:pPr lvl="1"/>
            <a:r>
              <a:rPr lang="en-US"/>
              <a:t>Dirty or incomplete EHR data, Interoperability Problems, Lack of Real time access, Data quantity</a:t>
            </a:r>
          </a:p>
          <a:p>
            <a:r>
              <a:rPr lang="en-US"/>
              <a:t>Economic Barriers</a:t>
            </a:r>
          </a:p>
          <a:p>
            <a:r>
              <a:rPr lang="en-US"/>
              <a:t>Model Generalizability – Bias and equity concerns, Need for site specific tuning</a:t>
            </a:r>
          </a:p>
          <a:p>
            <a:r>
              <a:rPr lang="en-US"/>
              <a:t>Lack of Prospective Validation</a:t>
            </a:r>
          </a:p>
          <a:p>
            <a:pPr marL="0" indent="0">
              <a:buNone/>
            </a:pPr>
            <a:endParaRPr lang="en-US"/>
          </a:p>
          <a:p>
            <a:pPr marL="0" indent="0">
              <a:buNone/>
            </a:pPr>
            <a:endParaRPr lang="en-US"/>
          </a:p>
        </p:txBody>
      </p:sp>
    </p:spTree>
    <p:extLst>
      <p:ext uri="{BB962C8B-B14F-4D97-AF65-F5344CB8AC3E}">
        <p14:creationId xmlns:p14="http://schemas.microsoft.com/office/powerpoint/2010/main" val="2045768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D28D-2E3D-441A-904E-7B727EAB8E6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5AB2DA-0DD6-9694-9B5B-DC643C17ED5D}"/>
              </a:ext>
            </a:extLst>
          </p:cNvPr>
          <p:cNvPicPr>
            <a:picLocks noGrp="1" noChangeAspect="1"/>
          </p:cNvPicPr>
          <p:nvPr>
            <p:ph idx="1"/>
          </p:nvPr>
        </p:nvPicPr>
        <p:blipFill>
          <a:blip r:embed="rId3"/>
          <a:srcRect l="-837" t="40703" r="837" b="-8537"/>
          <a:stretch>
            <a:fillRect/>
          </a:stretch>
        </p:blipFill>
        <p:spPr>
          <a:xfrm>
            <a:off x="491131" y="205739"/>
            <a:ext cx="10931250" cy="2603411"/>
          </a:xfrm>
          <a:prstGeom prst="rect">
            <a:avLst/>
          </a:prstGeom>
        </p:spPr>
      </p:pic>
      <p:pic>
        <p:nvPicPr>
          <p:cNvPr id="4" name="Picture 3">
            <a:extLst>
              <a:ext uri="{FF2B5EF4-FFF2-40B4-BE49-F238E27FC236}">
                <a16:creationId xmlns:a16="http://schemas.microsoft.com/office/drawing/2014/main" id="{E4364CD3-0A17-8879-B0DC-616BE9E5373F}"/>
              </a:ext>
            </a:extLst>
          </p:cNvPr>
          <p:cNvPicPr>
            <a:picLocks noChangeAspect="1"/>
          </p:cNvPicPr>
          <p:nvPr/>
        </p:nvPicPr>
        <p:blipFill>
          <a:blip r:embed="rId4"/>
          <a:stretch>
            <a:fillRect/>
          </a:stretch>
        </p:blipFill>
        <p:spPr>
          <a:xfrm>
            <a:off x="1417777" y="2909492"/>
            <a:ext cx="6902805" cy="3035456"/>
          </a:xfrm>
          <a:prstGeom prst="rect">
            <a:avLst/>
          </a:prstGeom>
        </p:spPr>
      </p:pic>
    </p:spTree>
    <p:extLst>
      <p:ext uri="{BB962C8B-B14F-4D97-AF65-F5344CB8AC3E}">
        <p14:creationId xmlns:p14="http://schemas.microsoft.com/office/powerpoint/2010/main" val="611610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F8D8-3044-70BC-43DD-00C465FC88DC}"/>
              </a:ext>
            </a:extLst>
          </p:cNvPr>
          <p:cNvSpPr>
            <a:spLocks noGrp="1"/>
          </p:cNvSpPr>
          <p:nvPr>
            <p:ph type="title"/>
          </p:nvPr>
        </p:nvSpPr>
        <p:spPr/>
        <p:txBody>
          <a:bodyPr>
            <a:normAutofit/>
          </a:bodyPr>
          <a:lstStyle/>
          <a:p>
            <a:r>
              <a:rPr lang="en-US" sz="5400"/>
              <a:t>FDA Tools Still Need to be Validated</a:t>
            </a:r>
          </a:p>
        </p:txBody>
      </p:sp>
      <p:sp>
        <p:nvSpPr>
          <p:cNvPr id="3" name="Content Placeholder 2">
            <a:extLst>
              <a:ext uri="{FF2B5EF4-FFF2-40B4-BE49-F238E27FC236}">
                <a16:creationId xmlns:a16="http://schemas.microsoft.com/office/drawing/2014/main" id="{EB782550-89C0-99F0-BD03-B0B6563BB65C}"/>
              </a:ext>
            </a:extLst>
          </p:cNvPr>
          <p:cNvSpPr>
            <a:spLocks noGrp="1"/>
          </p:cNvSpPr>
          <p:nvPr>
            <p:ph idx="1"/>
          </p:nvPr>
        </p:nvSpPr>
        <p:spPr>
          <a:xfrm>
            <a:off x="838200" y="1929384"/>
            <a:ext cx="10515600" cy="4251960"/>
          </a:xfrm>
        </p:spPr>
        <p:txBody>
          <a:bodyPr>
            <a:normAutofit/>
          </a:bodyPr>
          <a:lstStyle/>
          <a:p>
            <a:pPr>
              <a:buFont typeface="Arial" panose="020B0604020202020204" pitchFamily="34" charset="0"/>
              <a:buChar char="•"/>
            </a:pPr>
            <a:r>
              <a:rPr lang="en-US" sz="1500" dirty="0" err="1"/>
              <a:t>IDx</a:t>
            </a:r>
            <a:r>
              <a:rPr lang="en-US" sz="1500" dirty="0"/>
              <a:t>-DR (now Digital Diagnostics)</a:t>
            </a:r>
          </a:p>
          <a:p>
            <a:pPr marL="742950" lvl="1" indent="-285750">
              <a:buFont typeface="Arial" panose="020B0604020202020204" pitchFamily="34" charset="0"/>
              <a:buChar char="•"/>
            </a:pPr>
            <a:r>
              <a:rPr lang="en-US" sz="1500" dirty="0"/>
              <a:t>Received FDA clearance in 2018 for autonomous detection of diabetic retinopathy.</a:t>
            </a:r>
          </a:p>
          <a:p>
            <a:pPr marL="742950" lvl="1" indent="-285750"/>
            <a:r>
              <a:rPr lang="en-US" sz="1500" dirty="0"/>
              <a:t>One of the best validated systems. </a:t>
            </a:r>
          </a:p>
          <a:p>
            <a:pPr marL="742950" lvl="1" indent="-285750"/>
            <a:r>
              <a:rPr lang="en-US" sz="1500" dirty="0"/>
              <a:t>Real-world studies conducted in primary care settings revealed challenges such as poor image quality, workflow inefficiencies, and reduced sensitivity in certain demographics, resulting in fewer completed screenings than anticipated. </a:t>
            </a:r>
          </a:p>
          <a:p>
            <a:pPr marL="285750" indent="-285750"/>
            <a:r>
              <a:rPr lang="en-US" sz="1900" dirty="0"/>
              <a:t>FDA-Cleared AI Models for COVID-19 Chest X-rays</a:t>
            </a:r>
          </a:p>
          <a:p>
            <a:pPr marL="742950" lvl="1" indent="-285750">
              <a:buFont typeface="Arial" panose="020B0604020202020204" pitchFamily="34" charset="0"/>
              <a:buChar char="•"/>
            </a:pPr>
            <a:r>
              <a:rPr lang="en-US" sz="1500" dirty="0"/>
              <a:t>Several models received expedited FDA clearance during 2020–2021.</a:t>
            </a:r>
          </a:p>
          <a:p>
            <a:pPr marL="742950" lvl="1" indent="-285750">
              <a:buFont typeface="Arial" panose="020B0604020202020204" pitchFamily="34" charset="0"/>
              <a:buChar char="•"/>
            </a:pPr>
            <a:r>
              <a:rPr lang="en-US" sz="1500" dirty="0"/>
              <a:t>Many were later found to be trained on limited and biased datasets, including reliance on hospital metadata labels (e.g., portable chest X-rays being labeled COVID-positive).</a:t>
            </a:r>
          </a:p>
          <a:p>
            <a:pPr marL="742950" lvl="1" indent="-285750">
              <a:buFont typeface="Arial" panose="020B0604020202020204" pitchFamily="34" charset="0"/>
              <a:buChar char="•"/>
            </a:pPr>
            <a:r>
              <a:rPr lang="en-US" sz="1500" dirty="0"/>
              <a:t>A 2021 review concluded that most models failed external validation.</a:t>
            </a:r>
          </a:p>
          <a:p>
            <a:pPr marL="742950" lvl="1" indent="-285750">
              <a:buFont typeface="Arial" panose="020B0604020202020204" pitchFamily="34" charset="0"/>
              <a:buChar char="•"/>
            </a:pPr>
            <a:r>
              <a:rPr lang="en-US" sz="1500" dirty="0"/>
              <a:t>Reference: Roberts et al., Nature Machine Intelligence, 2021. </a:t>
            </a:r>
            <a:r>
              <a:rPr lang="en-US" sz="1500" dirty="0">
                <a:hlinkClick r:id="rId2"/>
              </a:rPr>
              <a:t>https://www.nature.com/articles/s42256-021-00307-0</a:t>
            </a:r>
            <a:endParaRPr lang="en-US" sz="1500" dirty="0"/>
          </a:p>
        </p:txBody>
      </p:sp>
    </p:spTree>
    <p:extLst>
      <p:ext uri="{BB962C8B-B14F-4D97-AF65-F5344CB8AC3E}">
        <p14:creationId xmlns:p14="http://schemas.microsoft.com/office/powerpoint/2010/main" val="290040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1638-1D94-F6E1-FAA3-857361A3D1FF}"/>
              </a:ext>
            </a:extLst>
          </p:cNvPr>
          <p:cNvSpPr>
            <a:spLocks noGrp="1"/>
          </p:cNvSpPr>
          <p:nvPr>
            <p:ph type="title"/>
          </p:nvPr>
        </p:nvSpPr>
        <p:spPr>
          <a:xfrm>
            <a:off x="838200" y="365125"/>
            <a:ext cx="9842237" cy="1325563"/>
          </a:xfrm>
        </p:spPr>
        <p:txBody>
          <a:bodyPr>
            <a:normAutofit fontScale="90000"/>
          </a:bodyPr>
          <a:lstStyle/>
          <a:p>
            <a:r>
              <a:rPr lang="en-US" sz="4800"/>
              <a:t>Opportunities for Validation Research</a:t>
            </a:r>
          </a:p>
        </p:txBody>
      </p:sp>
      <p:graphicFrame>
        <p:nvGraphicFramePr>
          <p:cNvPr id="4" name="Content Placeholder 3">
            <a:extLst>
              <a:ext uri="{FF2B5EF4-FFF2-40B4-BE49-F238E27FC236}">
                <a16:creationId xmlns:a16="http://schemas.microsoft.com/office/drawing/2014/main" id="{3990BE86-617A-FE86-DDF7-FE91320C9FFB}"/>
              </a:ext>
            </a:extLst>
          </p:cNvPr>
          <p:cNvGraphicFramePr>
            <a:graphicFrameLocks noGrp="1"/>
          </p:cNvGraphicFramePr>
          <p:nvPr>
            <p:ph idx="1"/>
            <p:extLst>
              <p:ext uri="{D42A27DB-BD31-4B8C-83A1-F6EECF244321}">
                <p14:modId xmlns:p14="http://schemas.microsoft.com/office/powerpoint/2010/main" val="1740904835"/>
              </p:ext>
            </p:extLst>
          </p:nvPr>
        </p:nvGraphicFramePr>
        <p:xfrm>
          <a:off x="984185" y="1825625"/>
          <a:ext cx="10223630" cy="4351342"/>
        </p:xfrm>
        <a:graphic>
          <a:graphicData uri="http://schemas.openxmlformats.org/drawingml/2006/table">
            <a:tbl>
              <a:tblPr/>
              <a:tblGrid>
                <a:gridCol w="3412074">
                  <a:extLst>
                    <a:ext uri="{9D8B030D-6E8A-4147-A177-3AD203B41FA5}">
                      <a16:colId xmlns:a16="http://schemas.microsoft.com/office/drawing/2014/main" val="3529830168"/>
                    </a:ext>
                  </a:extLst>
                </a:gridCol>
                <a:gridCol w="6811556">
                  <a:extLst>
                    <a:ext uri="{9D8B030D-6E8A-4147-A177-3AD203B41FA5}">
                      <a16:colId xmlns:a16="http://schemas.microsoft.com/office/drawing/2014/main" val="185882469"/>
                    </a:ext>
                  </a:extLst>
                </a:gridCol>
              </a:tblGrid>
              <a:tr h="838540">
                <a:tc>
                  <a:txBody>
                    <a:bodyPr/>
                    <a:lstStyle/>
                    <a:p>
                      <a:pPr>
                        <a:buNone/>
                      </a:pPr>
                      <a:r>
                        <a:rPr lang="en-US" sz="2200"/>
                        <a:t>Real-world performance</a:t>
                      </a:r>
                    </a:p>
                  </a:txBody>
                  <a:tcPr marL="113316" marR="113316" marT="56658" marB="56658" anchor="ctr">
                    <a:lnL>
                      <a:noFill/>
                    </a:lnL>
                    <a:lnR>
                      <a:noFill/>
                    </a:lnR>
                    <a:lnT>
                      <a:noFill/>
                    </a:lnT>
                    <a:lnB>
                      <a:noFill/>
                    </a:lnB>
                    <a:noFill/>
                  </a:tcPr>
                </a:tc>
                <a:tc>
                  <a:txBody>
                    <a:bodyPr/>
                    <a:lstStyle/>
                    <a:p>
                      <a:pPr>
                        <a:buNone/>
                      </a:pPr>
                      <a:r>
                        <a:rPr lang="en-US" sz="2200" dirty="0"/>
                        <a:t>Does the model still perform when used by real clinicians?  Does it continue to perform(model drift)</a:t>
                      </a:r>
                    </a:p>
                  </a:txBody>
                  <a:tcPr marL="113316" marR="113316" marT="56658" marB="56658" anchor="ctr">
                    <a:lnL>
                      <a:noFill/>
                    </a:lnL>
                    <a:lnR>
                      <a:noFill/>
                    </a:lnR>
                    <a:lnT>
                      <a:noFill/>
                    </a:lnT>
                    <a:lnB>
                      <a:noFill/>
                    </a:lnB>
                    <a:noFill/>
                  </a:tcPr>
                </a:tc>
                <a:extLst>
                  <a:ext uri="{0D108BD9-81ED-4DB2-BD59-A6C34878D82A}">
                    <a16:rowId xmlns:a16="http://schemas.microsoft.com/office/drawing/2014/main" val="3326749719"/>
                  </a:ext>
                </a:extLst>
              </a:tr>
              <a:tr h="838540">
                <a:tc>
                  <a:txBody>
                    <a:bodyPr/>
                    <a:lstStyle/>
                    <a:p>
                      <a:pPr>
                        <a:buNone/>
                      </a:pPr>
                      <a:r>
                        <a:rPr lang="en-US" sz="2200"/>
                        <a:t>Generalizability</a:t>
                      </a:r>
                    </a:p>
                  </a:txBody>
                  <a:tcPr marL="113316" marR="113316" marT="56658" marB="56658" anchor="ctr">
                    <a:lnL>
                      <a:noFill/>
                    </a:lnL>
                    <a:lnR>
                      <a:noFill/>
                    </a:lnR>
                    <a:lnT>
                      <a:noFill/>
                    </a:lnT>
                    <a:lnB>
                      <a:noFill/>
                    </a:lnB>
                    <a:noFill/>
                  </a:tcPr>
                </a:tc>
                <a:tc>
                  <a:txBody>
                    <a:bodyPr/>
                    <a:lstStyle/>
                    <a:p>
                      <a:pPr>
                        <a:buNone/>
                      </a:pPr>
                      <a:r>
                        <a:rPr lang="en-US" sz="2200"/>
                        <a:t>Does the model work in rural, pediatric, or safety-net hospitals?</a:t>
                      </a:r>
                    </a:p>
                  </a:txBody>
                  <a:tcPr marL="113316" marR="113316" marT="56658" marB="56658" anchor="ctr">
                    <a:lnL>
                      <a:noFill/>
                    </a:lnL>
                    <a:lnR>
                      <a:noFill/>
                    </a:lnR>
                    <a:lnT>
                      <a:noFill/>
                    </a:lnT>
                    <a:lnB>
                      <a:noFill/>
                    </a:lnB>
                    <a:noFill/>
                  </a:tcPr>
                </a:tc>
                <a:extLst>
                  <a:ext uri="{0D108BD9-81ED-4DB2-BD59-A6C34878D82A}">
                    <a16:rowId xmlns:a16="http://schemas.microsoft.com/office/drawing/2014/main" val="2133913974"/>
                  </a:ext>
                </a:extLst>
              </a:tr>
              <a:tr h="838540">
                <a:tc>
                  <a:txBody>
                    <a:bodyPr/>
                    <a:lstStyle/>
                    <a:p>
                      <a:pPr>
                        <a:buNone/>
                      </a:pPr>
                      <a:r>
                        <a:rPr lang="en-US" sz="2200"/>
                        <a:t>Head-to-head comparison</a:t>
                      </a:r>
                    </a:p>
                  </a:txBody>
                  <a:tcPr marL="113316" marR="113316" marT="56658" marB="56658" anchor="ctr">
                    <a:lnL>
                      <a:noFill/>
                    </a:lnL>
                    <a:lnR>
                      <a:noFill/>
                    </a:lnR>
                    <a:lnT>
                      <a:noFill/>
                    </a:lnT>
                    <a:lnB>
                      <a:noFill/>
                    </a:lnB>
                    <a:noFill/>
                  </a:tcPr>
                </a:tc>
                <a:tc>
                  <a:txBody>
                    <a:bodyPr/>
                    <a:lstStyle/>
                    <a:p>
                      <a:pPr>
                        <a:buNone/>
                      </a:pPr>
                      <a:r>
                        <a:rPr lang="en-US" sz="2200"/>
                        <a:t>Which AI sepsis tool performs best under the same conditions?</a:t>
                      </a:r>
                    </a:p>
                  </a:txBody>
                  <a:tcPr marL="113316" marR="113316" marT="56658" marB="56658" anchor="ctr">
                    <a:lnL>
                      <a:noFill/>
                    </a:lnL>
                    <a:lnR>
                      <a:noFill/>
                    </a:lnR>
                    <a:lnT>
                      <a:noFill/>
                    </a:lnT>
                    <a:lnB>
                      <a:noFill/>
                    </a:lnB>
                    <a:noFill/>
                  </a:tcPr>
                </a:tc>
                <a:extLst>
                  <a:ext uri="{0D108BD9-81ED-4DB2-BD59-A6C34878D82A}">
                    <a16:rowId xmlns:a16="http://schemas.microsoft.com/office/drawing/2014/main" val="2428565371"/>
                  </a:ext>
                </a:extLst>
              </a:tr>
              <a:tr h="838540">
                <a:tc>
                  <a:txBody>
                    <a:bodyPr/>
                    <a:lstStyle/>
                    <a:p>
                      <a:pPr>
                        <a:buNone/>
                      </a:pPr>
                      <a:r>
                        <a:rPr lang="en-US" sz="2200"/>
                        <a:t>Bias &amp; fairness</a:t>
                      </a:r>
                    </a:p>
                  </a:txBody>
                  <a:tcPr marL="113316" marR="113316" marT="56658" marB="56658" anchor="ctr">
                    <a:lnL>
                      <a:noFill/>
                    </a:lnL>
                    <a:lnR>
                      <a:noFill/>
                    </a:lnR>
                    <a:lnT>
                      <a:noFill/>
                    </a:lnT>
                    <a:lnB>
                      <a:noFill/>
                    </a:lnB>
                    <a:noFill/>
                  </a:tcPr>
                </a:tc>
                <a:tc>
                  <a:txBody>
                    <a:bodyPr/>
                    <a:lstStyle/>
                    <a:p>
                      <a:pPr>
                        <a:buNone/>
                      </a:pPr>
                      <a:r>
                        <a:rPr lang="en-US" sz="2200"/>
                        <a:t>Does the tool underperform on underrepresented populations?</a:t>
                      </a:r>
                    </a:p>
                  </a:txBody>
                  <a:tcPr marL="113316" marR="113316" marT="56658" marB="56658" anchor="ctr">
                    <a:lnL>
                      <a:noFill/>
                    </a:lnL>
                    <a:lnR>
                      <a:noFill/>
                    </a:lnR>
                    <a:lnT>
                      <a:noFill/>
                    </a:lnT>
                    <a:lnB>
                      <a:noFill/>
                    </a:lnB>
                    <a:noFill/>
                  </a:tcPr>
                </a:tc>
                <a:extLst>
                  <a:ext uri="{0D108BD9-81ED-4DB2-BD59-A6C34878D82A}">
                    <a16:rowId xmlns:a16="http://schemas.microsoft.com/office/drawing/2014/main" val="2007855004"/>
                  </a:ext>
                </a:extLst>
              </a:tr>
              <a:tr h="498591">
                <a:tc>
                  <a:txBody>
                    <a:bodyPr/>
                    <a:lstStyle/>
                    <a:p>
                      <a:pPr>
                        <a:buNone/>
                      </a:pPr>
                      <a:r>
                        <a:rPr lang="en-US" sz="2200"/>
                        <a:t>Workflow integration</a:t>
                      </a:r>
                    </a:p>
                  </a:txBody>
                  <a:tcPr marL="113316" marR="113316" marT="56658" marB="56658" anchor="ctr">
                    <a:lnL>
                      <a:noFill/>
                    </a:lnL>
                    <a:lnR>
                      <a:noFill/>
                    </a:lnR>
                    <a:lnT>
                      <a:noFill/>
                    </a:lnT>
                    <a:lnB>
                      <a:noFill/>
                    </a:lnB>
                    <a:noFill/>
                  </a:tcPr>
                </a:tc>
                <a:tc>
                  <a:txBody>
                    <a:bodyPr/>
                    <a:lstStyle/>
                    <a:p>
                      <a:pPr>
                        <a:buNone/>
                      </a:pPr>
                      <a:r>
                        <a:rPr lang="en-US" sz="2200"/>
                        <a:t>How do clinicians respond to the model’s outputs?</a:t>
                      </a:r>
                    </a:p>
                  </a:txBody>
                  <a:tcPr marL="113316" marR="113316" marT="56658" marB="56658" anchor="ctr">
                    <a:lnL>
                      <a:noFill/>
                    </a:lnL>
                    <a:lnR>
                      <a:noFill/>
                    </a:lnR>
                    <a:lnT>
                      <a:noFill/>
                    </a:lnT>
                    <a:lnB>
                      <a:noFill/>
                    </a:lnB>
                    <a:noFill/>
                  </a:tcPr>
                </a:tc>
                <a:extLst>
                  <a:ext uri="{0D108BD9-81ED-4DB2-BD59-A6C34878D82A}">
                    <a16:rowId xmlns:a16="http://schemas.microsoft.com/office/drawing/2014/main" val="2108800748"/>
                  </a:ext>
                </a:extLst>
              </a:tr>
              <a:tr h="498591">
                <a:tc>
                  <a:txBody>
                    <a:bodyPr/>
                    <a:lstStyle/>
                    <a:p>
                      <a:pPr>
                        <a:buNone/>
                      </a:pPr>
                      <a:r>
                        <a:rPr lang="en-US" sz="2200"/>
                        <a:t>Cost-effectiveness</a:t>
                      </a:r>
                    </a:p>
                  </a:txBody>
                  <a:tcPr marL="113316" marR="113316" marT="56658" marB="56658" anchor="ctr">
                    <a:lnL>
                      <a:noFill/>
                    </a:lnL>
                    <a:lnR>
                      <a:noFill/>
                    </a:lnR>
                    <a:lnT>
                      <a:noFill/>
                    </a:lnT>
                    <a:lnB>
                      <a:noFill/>
                    </a:lnB>
                    <a:noFill/>
                  </a:tcPr>
                </a:tc>
                <a:tc>
                  <a:txBody>
                    <a:bodyPr/>
                    <a:lstStyle/>
                    <a:p>
                      <a:pPr>
                        <a:buNone/>
                      </a:pPr>
                      <a:r>
                        <a:rPr lang="en-US" sz="2200" dirty="0"/>
                        <a:t>Does the model save money or improve efficiency?</a:t>
                      </a:r>
                    </a:p>
                  </a:txBody>
                  <a:tcPr marL="113316" marR="113316" marT="56658" marB="56658" anchor="ctr">
                    <a:lnL>
                      <a:noFill/>
                    </a:lnL>
                    <a:lnR>
                      <a:noFill/>
                    </a:lnR>
                    <a:lnT>
                      <a:noFill/>
                    </a:lnT>
                    <a:lnB>
                      <a:noFill/>
                    </a:lnB>
                    <a:noFill/>
                  </a:tcPr>
                </a:tc>
                <a:extLst>
                  <a:ext uri="{0D108BD9-81ED-4DB2-BD59-A6C34878D82A}">
                    <a16:rowId xmlns:a16="http://schemas.microsoft.com/office/drawing/2014/main" val="491568471"/>
                  </a:ext>
                </a:extLst>
              </a:tr>
            </a:tbl>
          </a:graphicData>
        </a:graphic>
      </p:graphicFrame>
    </p:spTree>
    <p:extLst>
      <p:ext uri="{BB962C8B-B14F-4D97-AF65-F5344CB8AC3E}">
        <p14:creationId xmlns:p14="http://schemas.microsoft.com/office/powerpoint/2010/main" val="3881490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786B-D902-1B38-314A-32D3C6FB6FE3}"/>
              </a:ext>
            </a:extLst>
          </p:cNvPr>
          <p:cNvSpPr>
            <a:spLocks noGrp="1"/>
          </p:cNvSpPr>
          <p:nvPr>
            <p:ph type="title"/>
          </p:nvPr>
        </p:nvSpPr>
        <p:spPr/>
        <p:txBody>
          <a:bodyPr>
            <a:normAutofit/>
          </a:bodyPr>
          <a:lstStyle/>
          <a:p>
            <a:r>
              <a:rPr lang="en-US" sz="5400"/>
              <a:t>Back to the Transformer</a:t>
            </a:r>
          </a:p>
        </p:txBody>
      </p:sp>
      <p:sp>
        <p:nvSpPr>
          <p:cNvPr id="3" name="Content Placeholder 2">
            <a:extLst>
              <a:ext uri="{FF2B5EF4-FFF2-40B4-BE49-F238E27FC236}">
                <a16:creationId xmlns:a16="http://schemas.microsoft.com/office/drawing/2014/main" id="{0001E106-5BE6-45E3-925C-B0E1015A445F}"/>
              </a:ext>
            </a:extLst>
          </p:cNvPr>
          <p:cNvSpPr>
            <a:spLocks noGrp="1"/>
          </p:cNvSpPr>
          <p:nvPr>
            <p:ph idx="1"/>
          </p:nvPr>
        </p:nvSpPr>
        <p:spPr>
          <a:xfrm>
            <a:off x="838200" y="1929384"/>
            <a:ext cx="10515600" cy="4251960"/>
          </a:xfrm>
        </p:spPr>
        <p:txBody>
          <a:bodyPr>
            <a:normAutofit/>
          </a:bodyPr>
          <a:lstStyle/>
          <a:p>
            <a:r>
              <a:rPr lang="en-US" sz="2200" dirty="0"/>
              <a:t>Main uses in health care currently</a:t>
            </a:r>
          </a:p>
          <a:p>
            <a:pPr lvl="1"/>
            <a:r>
              <a:rPr lang="en-US" sz="2200" dirty="0"/>
              <a:t>Ambient dictation – uses a transformer for speech recognition, and then another transformer(in DAX Copilot case), GPT to write a note from a conversation.</a:t>
            </a:r>
          </a:p>
          <a:p>
            <a:pPr lvl="1"/>
            <a:r>
              <a:rPr lang="en-US" sz="2200" dirty="0"/>
              <a:t>Chart summarization – extract the important parts of the chart for a provider.</a:t>
            </a:r>
          </a:p>
          <a:p>
            <a:pPr lvl="1"/>
            <a:r>
              <a:rPr lang="en-US" sz="2200" dirty="0"/>
              <a:t>Inbox management – some centers have experimented with replying to patient queries.</a:t>
            </a:r>
          </a:p>
          <a:p>
            <a:pPr lvl="1"/>
            <a:r>
              <a:rPr lang="en-US" sz="2200" dirty="0"/>
              <a:t>Chatbots – answer medical questions, can be fine tuned for a particular specialty.</a:t>
            </a:r>
          </a:p>
        </p:txBody>
      </p:sp>
    </p:spTree>
    <p:extLst>
      <p:ext uri="{BB962C8B-B14F-4D97-AF65-F5344CB8AC3E}">
        <p14:creationId xmlns:p14="http://schemas.microsoft.com/office/powerpoint/2010/main" val="3624645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D4281-4F5B-A32E-CDC2-D34A79E255F0}"/>
              </a:ext>
            </a:extLst>
          </p:cNvPr>
          <p:cNvSpPr>
            <a:spLocks noGrp="1"/>
          </p:cNvSpPr>
          <p:nvPr>
            <p:ph type="title"/>
          </p:nvPr>
        </p:nvSpPr>
        <p:spPr>
          <a:xfrm>
            <a:off x="1043631" y="809898"/>
            <a:ext cx="10173010" cy="1554480"/>
          </a:xfrm>
        </p:spPr>
        <p:txBody>
          <a:bodyPr anchor="ctr">
            <a:normAutofit/>
          </a:bodyPr>
          <a:lstStyle/>
          <a:p>
            <a:r>
              <a:rPr lang="en-US" sz="4800"/>
              <a:t>Transformers used in 3</a:t>
            </a:r>
            <a:r>
              <a:rPr lang="en-US" sz="4800" baseline="30000"/>
              <a:t>rd</a:t>
            </a:r>
            <a:r>
              <a:rPr lang="en-US" sz="4800"/>
              <a:t> Party tools </a:t>
            </a:r>
          </a:p>
        </p:txBody>
      </p:sp>
      <p:graphicFrame>
        <p:nvGraphicFramePr>
          <p:cNvPr id="5" name="Content Placeholder 2">
            <a:extLst>
              <a:ext uri="{FF2B5EF4-FFF2-40B4-BE49-F238E27FC236}">
                <a16:creationId xmlns:a16="http://schemas.microsoft.com/office/drawing/2014/main" id="{500F4299-E2D5-A051-1311-4EF63EB7A02F}"/>
              </a:ext>
            </a:extLst>
          </p:cNvPr>
          <p:cNvGraphicFramePr>
            <a:graphicFrameLocks noGrp="1"/>
          </p:cNvGraphicFramePr>
          <p:nvPr>
            <p:ph idx="1"/>
            <p:extLst>
              <p:ext uri="{D42A27DB-BD31-4B8C-83A1-F6EECF244321}">
                <p14:modId xmlns:p14="http://schemas.microsoft.com/office/powerpoint/2010/main" val="290428188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2894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screenshot of a computer&#10;&#10;AI-generated content may be incorrect.">
            <a:extLst>
              <a:ext uri="{FF2B5EF4-FFF2-40B4-BE49-F238E27FC236}">
                <a16:creationId xmlns:a16="http://schemas.microsoft.com/office/drawing/2014/main" id="{D61A9AAC-7AC9-9F6F-34EB-4CB904E84D51}"/>
              </a:ext>
            </a:extLst>
          </p:cNvPr>
          <p:cNvPicPr>
            <a:picLocks noGrp="1" noChangeAspect="1"/>
          </p:cNvPicPr>
          <p:nvPr>
            <p:ph idx="1"/>
          </p:nvPr>
        </p:nvPicPr>
        <p:blipFill>
          <a:blip r:embed="rId2"/>
          <a:stretch>
            <a:fillRect/>
          </a:stretch>
        </p:blipFill>
        <p:spPr>
          <a:xfrm>
            <a:off x="643467" y="716365"/>
            <a:ext cx="10905066" cy="5425269"/>
          </a:xfrm>
          <a:prstGeom prst="rect">
            <a:avLst/>
          </a:prstGeom>
          <a:ln>
            <a:noFill/>
          </a:ln>
        </p:spPr>
      </p:pic>
    </p:spTree>
    <p:extLst>
      <p:ext uri="{BB962C8B-B14F-4D97-AF65-F5344CB8AC3E}">
        <p14:creationId xmlns:p14="http://schemas.microsoft.com/office/powerpoint/2010/main" val="2977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FDEF-C5AD-E5DC-84EF-B5BAA3CE436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47C7706-BD29-CEC4-7029-AF42B3DB29E8}"/>
              </a:ext>
            </a:extLst>
          </p:cNvPr>
          <p:cNvPicPr>
            <a:picLocks noGrp="1" noChangeAspect="1"/>
          </p:cNvPicPr>
          <p:nvPr>
            <p:ph idx="1"/>
          </p:nvPr>
        </p:nvPicPr>
        <p:blipFill>
          <a:blip r:embed="rId2"/>
          <a:stretch>
            <a:fillRect/>
          </a:stretch>
        </p:blipFill>
        <p:spPr>
          <a:xfrm>
            <a:off x="1309152" y="236220"/>
            <a:ext cx="9084527" cy="5917382"/>
          </a:xfrm>
          <a:prstGeom prst="rect">
            <a:avLst/>
          </a:prstGeom>
        </p:spPr>
      </p:pic>
    </p:spTree>
    <p:extLst>
      <p:ext uri="{BB962C8B-B14F-4D97-AF65-F5344CB8AC3E}">
        <p14:creationId xmlns:p14="http://schemas.microsoft.com/office/powerpoint/2010/main" val="1843774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DF33-B783-A11A-A2BE-5D23A5D38F27}"/>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19526380-2B92-E310-B9DB-9B36436C67C4}"/>
              </a:ext>
            </a:extLst>
          </p:cNvPr>
          <p:cNvSpPr>
            <a:spLocks noGrp="1"/>
          </p:cNvSpPr>
          <p:nvPr>
            <p:ph idx="1"/>
          </p:nvPr>
        </p:nvSpPr>
        <p:spPr/>
        <p:txBody>
          <a:bodyPr>
            <a:normAutofit/>
          </a:bodyPr>
          <a:lstStyle/>
          <a:p>
            <a:r>
              <a:rPr lang="en-US" dirty="0"/>
              <a:t>Artificial Intelligence </a:t>
            </a:r>
            <a:r>
              <a:rPr lang="en-US"/>
              <a:t>in Medicine are </a:t>
            </a:r>
            <a:r>
              <a:rPr lang="en-US" dirty="0"/>
              <a:t>showing promise</a:t>
            </a:r>
          </a:p>
          <a:p>
            <a:r>
              <a:rPr lang="en-US" dirty="0"/>
              <a:t>However, there is a long ways to go between research and eventual implementation.</a:t>
            </a:r>
          </a:p>
          <a:p>
            <a:r>
              <a:rPr lang="en-US" dirty="0"/>
              <a:t>As clinicians and researchers we have to be vigilant about the how these tools are validated.</a:t>
            </a:r>
          </a:p>
          <a:p>
            <a:r>
              <a:rPr lang="en-US" dirty="0"/>
              <a:t>The FDA is unlikely to be a suitable organization for the validation of these tools.</a:t>
            </a:r>
          </a:p>
          <a:p>
            <a:r>
              <a:rPr lang="en-US" dirty="0"/>
              <a:t>Commercial AI based tools deserve extra scrutiny.</a:t>
            </a:r>
          </a:p>
          <a:p>
            <a:r>
              <a:rPr lang="en-US" dirty="0"/>
              <a:t>There still remains potential utility of AI, in particular deep learning and transformers in medicine and neurology.</a:t>
            </a:r>
          </a:p>
          <a:p>
            <a:endParaRPr lang="en-US" dirty="0"/>
          </a:p>
          <a:p>
            <a:endParaRPr lang="en-US" dirty="0"/>
          </a:p>
        </p:txBody>
      </p:sp>
    </p:spTree>
    <p:extLst>
      <p:ext uri="{BB962C8B-B14F-4D97-AF65-F5344CB8AC3E}">
        <p14:creationId xmlns:p14="http://schemas.microsoft.com/office/powerpoint/2010/main" val="101981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7C5CC5-5833-4844-9571-03FAF80F3B52}"/>
              </a:ext>
            </a:extLst>
          </p:cNvPr>
          <p:cNvSpPr>
            <a:spLocks noGrp="1"/>
          </p:cNvSpPr>
          <p:nvPr>
            <p:ph type="title"/>
          </p:nvPr>
        </p:nvSpPr>
        <p:spPr/>
        <p:txBody>
          <a:bodyPr/>
          <a:lstStyle/>
          <a:p>
            <a:r>
              <a:rPr lang="en-US" dirty="0"/>
              <a:t>Continuing Education &amp; Accreditation Statement</a:t>
            </a:r>
          </a:p>
        </p:txBody>
      </p:sp>
      <p:sp>
        <p:nvSpPr>
          <p:cNvPr id="10" name="Content Placeholder 9">
            <a:extLst>
              <a:ext uri="{FF2B5EF4-FFF2-40B4-BE49-F238E27FC236}">
                <a16:creationId xmlns:a16="http://schemas.microsoft.com/office/drawing/2014/main" id="{F49ECADB-3AB4-8758-C864-08CB2C527133}"/>
              </a:ext>
            </a:extLst>
          </p:cNvPr>
          <p:cNvSpPr>
            <a:spLocks noGrp="1"/>
          </p:cNvSpPr>
          <p:nvPr>
            <p:ph idx="1"/>
          </p:nvPr>
        </p:nvSpPr>
        <p:spPr>
          <a:xfrm>
            <a:off x="1915631" y="1306611"/>
            <a:ext cx="9807373" cy="5115574"/>
          </a:xfrm>
        </p:spPr>
        <p:txBody>
          <a:bodyPr>
            <a:normAutofit fontScale="70000" lnSpcReduction="20000"/>
          </a:bodyPr>
          <a:lstStyle/>
          <a:p>
            <a:pPr marL="0" indent="0">
              <a:buNone/>
            </a:pPr>
            <a:r>
              <a:rPr lang="en-US" dirty="0"/>
              <a:t>This program has been approved by the American Society of Clinical Hypnosis Standards of Training Committee to be used toward Membership and Certification requirements.   </a:t>
            </a:r>
          </a:p>
          <a:p>
            <a:pPr marL="0" indent="0">
              <a:buNone/>
            </a:pPr>
            <a:r>
              <a:rPr lang="en-US" dirty="0"/>
              <a:t>The American Society of Clinical Hypnosis-Education and Research Foundation (ASCH-ERF) is accredited by the Accreditation Council for Continuing Medical Education to provide continuing medical education for physicians. The American Society of Clinical Hypnosis-Education and Research Foundation (ASCH-ERF) designates this live activity for a </a:t>
            </a:r>
            <a:r>
              <a:rPr lang="en-US" i="1" dirty="0"/>
              <a:t>maximum of 57 AMA PRA Category 1 Credit(s)™</a:t>
            </a:r>
            <a:r>
              <a:rPr lang="en-US" dirty="0"/>
              <a:t>. Physicians should claim only the credit commensurate with the extent of their participation in the activity.   </a:t>
            </a:r>
          </a:p>
          <a:p>
            <a:pPr marL="0" indent="0">
              <a:buNone/>
            </a:pPr>
            <a:r>
              <a:rPr lang="en-US" dirty="0"/>
              <a:t>This program is Approved by the National Association of Social Workers (886386995-7390) for 57 continuing education contact hours.   </a:t>
            </a:r>
          </a:p>
          <a:p>
            <a:pPr marL="0" indent="0">
              <a:buNone/>
            </a:pPr>
            <a:r>
              <a:rPr lang="en-US" dirty="0"/>
              <a:t>This course is approved by the American Society of Clinical Hypnosis and as such is an approved continuing education course per Florida’s AC-Rule 64B-4-6002 American Society of Clinical Hypnosis-ERF is designated as an Approved PACE Program Provider.   </a:t>
            </a:r>
          </a:p>
          <a:p>
            <a:pPr marL="0" indent="0">
              <a:buNone/>
            </a:pPr>
            <a:r>
              <a:rPr lang="en-US" dirty="0"/>
              <a:t>The American Society of Clinical Hypnosis Education &amp; Research Foundation Nationally Approved PACE Program Provider for FAGD/MAGD credit.  Approval does not imply acceptance by any regulatory authority or AGD endorsement. 10/1/2024 to 9/30/2027.  Provider ID#217022 </a:t>
            </a:r>
          </a:p>
          <a:p>
            <a:pPr marL="0" indent="0">
              <a:buNone/>
            </a:pPr>
            <a:r>
              <a:rPr lang="en-US" dirty="0"/>
              <a:t>American Group Psychotherapy Association (AGPA) is approved by the American Psychological Association to sponsor continuing education for psychologists and the American Society of Clinical Hypnosis (ASCH). American Group Psychotherapy Association (AGPA) is approved by the American Psychological Association (APA) to sponsor continuing education for psychologists. </a:t>
            </a:r>
          </a:p>
        </p:txBody>
      </p:sp>
      <p:sp>
        <p:nvSpPr>
          <p:cNvPr id="11" name="Footer Placeholder 10">
            <a:extLst>
              <a:ext uri="{FF2B5EF4-FFF2-40B4-BE49-F238E27FC236}">
                <a16:creationId xmlns:a16="http://schemas.microsoft.com/office/drawing/2014/main" id="{AD48A7F9-FBAC-58B7-AF2C-5020BAB6A7B4}"/>
              </a:ext>
            </a:extLst>
          </p:cNvPr>
          <p:cNvSpPr>
            <a:spLocks noGrp="1"/>
          </p:cNvSpPr>
          <p:nvPr>
            <p:ph type="ftr" sz="quarter" idx="11"/>
          </p:nvPr>
        </p:nvSpPr>
        <p:spPr/>
        <p:txBody>
          <a:bodyPr/>
          <a:lstStyle/>
          <a:p>
            <a:r>
              <a:rPr lang="en-US"/>
              <a:t>2026 American Society of Clinical Hypnosis and Research Foundation. All rights reserved. No reproduction or use without written permission of ASCH-ERF and the author.</a:t>
            </a:r>
            <a:endParaRPr lang="en-US" dirty="0"/>
          </a:p>
        </p:txBody>
      </p:sp>
      <p:sp>
        <p:nvSpPr>
          <p:cNvPr id="6" name="Slide Number Placeholder 5">
            <a:extLst>
              <a:ext uri="{FF2B5EF4-FFF2-40B4-BE49-F238E27FC236}">
                <a16:creationId xmlns:a16="http://schemas.microsoft.com/office/drawing/2014/main" id="{C677DDD9-BBDB-6944-AD37-65593DACCF60}"/>
              </a:ext>
            </a:extLst>
          </p:cNvPr>
          <p:cNvSpPr>
            <a:spLocks noGrp="1"/>
          </p:cNvSpPr>
          <p:nvPr>
            <p:ph type="sldNum" sz="quarter" idx="12"/>
          </p:nvPr>
        </p:nvSpPr>
        <p:spPr/>
        <p:txBody>
          <a:bodyPr/>
          <a:lstStyle/>
          <a:p>
            <a:fld id="{4B2C1F13-A67E-4047-B0B9-C46135D02058}" type="slidenum">
              <a:rPr lang="en-US" smtClean="0"/>
              <a:t>4</a:t>
            </a:fld>
            <a:endParaRPr lang="en-US"/>
          </a:p>
        </p:txBody>
      </p:sp>
      <p:pic>
        <p:nvPicPr>
          <p:cNvPr id="1035" name="Picture 11">
            <a:extLst>
              <a:ext uri="{FF2B5EF4-FFF2-40B4-BE49-F238E27FC236}">
                <a16:creationId xmlns:a16="http://schemas.microsoft.com/office/drawing/2014/main" id="{A61C5773-1211-AD96-61AC-79C8BDC54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96" y="4484317"/>
            <a:ext cx="1274551"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6CD8A253-A7C0-D16E-1A33-66E3CD0B6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47" y="5102192"/>
            <a:ext cx="933200" cy="88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2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an of a human brain in a neurology clinic">
            <a:extLst>
              <a:ext uri="{FF2B5EF4-FFF2-40B4-BE49-F238E27FC236}">
                <a16:creationId xmlns:a16="http://schemas.microsoft.com/office/drawing/2014/main" id="{BF3268E4-FCDD-61F1-7801-7A660031F80A}"/>
              </a:ext>
            </a:extLst>
          </p:cNvPr>
          <p:cNvPicPr>
            <a:picLocks noChangeAspect="1"/>
          </p:cNvPicPr>
          <p:nvPr/>
        </p:nvPicPr>
        <p:blipFill>
          <a:blip r:embed="rId3"/>
          <a:srcRect l="13818" t="7697" b="1394"/>
          <a:stretch>
            <a:fillRect/>
          </a:stretch>
        </p:blipFill>
        <p:spPr>
          <a:xfrm>
            <a:off x="3904488" y="10"/>
            <a:ext cx="8668512" cy="6857990"/>
          </a:xfrm>
          <a:prstGeom prst="rect">
            <a:avLst/>
          </a:prstGeom>
        </p:spPr>
      </p:pic>
      <p:sp>
        <p:nvSpPr>
          <p:cNvPr id="2" name="Title 1">
            <a:extLst>
              <a:ext uri="{FF2B5EF4-FFF2-40B4-BE49-F238E27FC236}">
                <a16:creationId xmlns:a16="http://schemas.microsoft.com/office/drawing/2014/main" id="{F9B877DC-0798-3177-4555-5B37F3AED7DA}"/>
              </a:ext>
            </a:extLst>
          </p:cNvPr>
          <p:cNvSpPr>
            <a:spLocks noGrp="1"/>
          </p:cNvSpPr>
          <p:nvPr>
            <p:ph type="ctrTitle"/>
          </p:nvPr>
        </p:nvSpPr>
        <p:spPr>
          <a:xfrm>
            <a:off x="477981" y="1122363"/>
            <a:ext cx="4023360" cy="3204134"/>
          </a:xfrm>
        </p:spPr>
        <p:txBody>
          <a:bodyPr anchor="b">
            <a:normAutofit/>
          </a:bodyPr>
          <a:lstStyle/>
          <a:p>
            <a:pPr algn="l"/>
            <a:r>
              <a:rPr lang="en-US" sz="4000" dirty="0"/>
              <a:t>The Growing Utility of AI in  Medicine</a:t>
            </a:r>
          </a:p>
        </p:txBody>
      </p:sp>
      <p:sp>
        <p:nvSpPr>
          <p:cNvPr id="3" name="Subtitle 2">
            <a:extLst>
              <a:ext uri="{FF2B5EF4-FFF2-40B4-BE49-F238E27FC236}">
                <a16:creationId xmlns:a16="http://schemas.microsoft.com/office/drawing/2014/main" id="{BAE5B77F-4E8B-8D8F-036E-3A0499D171F8}"/>
              </a:ext>
            </a:extLst>
          </p:cNvPr>
          <p:cNvSpPr>
            <a:spLocks noGrp="1"/>
          </p:cNvSpPr>
          <p:nvPr>
            <p:ph type="subTitle" idx="1"/>
          </p:nvPr>
        </p:nvSpPr>
        <p:spPr>
          <a:xfrm>
            <a:off x="477980" y="4872922"/>
            <a:ext cx="4023359" cy="1208141"/>
          </a:xfrm>
        </p:spPr>
        <p:txBody>
          <a:bodyPr>
            <a:normAutofit fontScale="77500" lnSpcReduction="20000"/>
          </a:bodyPr>
          <a:lstStyle/>
          <a:p>
            <a:pPr algn="l"/>
            <a:r>
              <a:rPr lang="en-US" sz="2000" dirty="0"/>
              <a:t>Matthew Wong, MD</a:t>
            </a:r>
          </a:p>
          <a:p>
            <a:pPr algn="l"/>
            <a:r>
              <a:rPr lang="en-US" sz="2000" dirty="0"/>
              <a:t>Clinical Assistant Professor</a:t>
            </a:r>
          </a:p>
          <a:p>
            <a:pPr algn="l"/>
            <a:r>
              <a:rPr lang="en-US" sz="2000" dirty="0"/>
              <a:t>Department of Neurology</a:t>
            </a:r>
          </a:p>
          <a:p>
            <a:pPr algn="l"/>
            <a:r>
              <a:rPr lang="en-US" sz="2000" dirty="0"/>
              <a:t>Wake Forest School of Medicine</a:t>
            </a:r>
          </a:p>
        </p:txBody>
      </p:sp>
    </p:spTree>
    <p:extLst>
      <p:ext uri="{BB962C8B-B14F-4D97-AF65-F5344CB8AC3E}">
        <p14:creationId xmlns:p14="http://schemas.microsoft.com/office/powerpoint/2010/main" val="27288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5B2A-0B50-9FC9-EFD8-DCD9A9EF0E0B}"/>
              </a:ext>
            </a:extLst>
          </p:cNvPr>
          <p:cNvSpPr>
            <a:spLocks noGrp="1"/>
          </p:cNvSpPr>
          <p:nvPr>
            <p:ph type="title"/>
          </p:nvPr>
        </p:nvSpPr>
        <p:spPr>
          <a:xfrm>
            <a:off x="761803" y="350196"/>
            <a:ext cx="4646904" cy="1624520"/>
          </a:xfrm>
        </p:spPr>
        <p:txBody>
          <a:bodyPr anchor="ctr">
            <a:normAutofit/>
          </a:bodyPr>
          <a:lstStyle/>
          <a:p>
            <a:r>
              <a:rPr lang="en-US" sz="4000"/>
              <a:t>Objectives</a:t>
            </a:r>
          </a:p>
        </p:txBody>
      </p:sp>
      <p:sp>
        <p:nvSpPr>
          <p:cNvPr id="3" name="Content Placeholder 2">
            <a:extLst>
              <a:ext uri="{FF2B5EF4-FFF2-40B4-BE49-F238E27FC236}">
                <a16:creationId xmlns:a16="http://schemas.microsoft.com/office/drawing/2014/main" id="{65FFB582-1D37-1495-3830-55E2265A401A}"/>
              </a:ext>
            </a:extLst>
          </p:cNvPr>
          <p:cNvSpPr>
            <a:spLocks noGrp="1"/>
          </p:cNvSpPr>
          <p:nvPr>
            <p:ph idx="1"/>
          </p:nvPr>
        </p:nvSpPr>
        <p:spPr>
          <a:xfrm>
            <a:off x="761802" y="2743200"/>
            <a:ext cx="4646905" cy="3613149"/>
          </a:xfrm>
        </p:spPr>
        <p:txBody>
          <a:bodyPr anchor="ctr">
            <a:normAutofit/>
          </a:bodyPr>
          <a:lstStyle/>
          <a:p>
            <a:r>
              <a:rPr lang="en-US" sz="1700" dirty="0"/>
              <a:t>To understand:</a:t>
            </a:r>
          </a:p>
          <a:p>
            <a:pPr lvl="1"/>
            <a:r>
              <a:rPr lang="en-US" sz="1700" dirty="0"/>
              <a:t>The definition of artificial intelligence.</a:t>
            </a:r>
          </a:p>
          <a:p>
            <a:pPr lvl="1"/>
            <a:r>
              <a:rPr lang="en-US" sz="1700" dirty="0"/>
              <a:t>The history of artificial intelligence in medicine.</a:t>
            </a:r>
          </a:p>
          <a:p>
            <a:pPr lvl="1"/>
            <a:r>
              <a:rPr lang="en-US" sz="1700" dirty="0"/>
              <a:t>Difference between AI, Machine Learning and Deep Learning</a:t>
            </a:r>
          </a:p>
          <a:p>
            <a:pPr lvl="1"/>
            <a:r>
              <a:rPr lang="en-US" sz="1700" dirty="0"/>
              <a:t>Its limited success and unfortunately its more common failures</a:t>
            </a:r>
          </a:p>
          <a:p>
            <a:pPr lvl="1"/>
            <a:r>
              <a:rPr lang="en-US" sz="1700" dirty="0"/>
              <a:t>Domains where it will become useful over time.</a:t>
            </a:r>
          </a:p>
          <a:p>
            <a:pPr lvl="1"/>
            <a:r>
              <a:rPr lang="en-US" sz="1700" dirty="0"/>
              <a:t>Look at the AI tools that I use in my day to day practice.</a:t>
            </a:r>
          </a:p>
          <a:p>
            <a:pPr lvl="1"/>
            <a:endParaRPr lang="en-US" sz="1700" dirty="0"/>
          </a:p>
          <a:p>
            <a:pPr lvl="1"/>
            <a:endParaRPr lang="en-US" sz="1700" dirty="0"/>
          </a:p>
        </p:txBody>
      </p:sp>
      <p:sp>
        <p:nvSpPr>
          <p:cNvPr id="4" name="AutoShape 2">
            <a:extLst>
              <a:ext uri="{FF2B5EF4-FFF2-40B4-BE49-F238E27FC236}">
                <a16:creationId xmlns:a16="http://schemas.microsoft.com/office/drawing/2014/main" id="{88E4040C-0169-013B-2BF6-8EAAB170F5B8}"/>
              </a:ext>
            </a:extLst>
          </p:cNvPr>
          <p:cNvSpPr>
            <a:spLocks noChangeAspect="1" noChangeArrowheads="1"/>
          </p:cNvSpPr>
          <p:nvPr/>
        </p:nvSpPr>
        <p:spPr bwMode="auto">
          <a:xfrm>
            <a:off x="5943600" y="3276600"/>
            <a:ext cx="2247900" cy="2247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computer tower with many boxes&#10;&#10;AI-generated content may be incorrect.">
            <a:extLst>
              <a:ext uri="{FF2B5EF4-FFF2-40B4-BE49-F238E27FC236}">
                <a16:creationId xmlns:a16="http://schemas.microsoft.com/office/drawing/2014/main" id="{4162EF57-88FD-889E-363F-83B673B20F77}"/>
              </a:ext>
            </a:extLst>
          </p:cNvPr>
          <p:cNvPicPr>
            <a:picLocks noChangeAspect="1"/>
          </p:cNvPicPr>
          <p:nvPr/>
        </p:nvPicPr>
        <p:blipFill>
          <a:blip r:embed="rId3"/>
          <a:stretch>
            <a:fillRect/>
          </a:stretch>
        </p:blipFill>
        <p:spPr>
          <a:xfrm>
            <a:off x="6096000" y="0"/>
            <a:ext cx="6122894" cy="6858000"/>
          </a:xfrm>
          <a:prstGeom prst="rect">
            <a:avLst/>
          </a:prstGeom>
        </p:spPr>
      </p:pic>
    </p:spTree>
    <p:extLst>
      <p:ext uri="{BB962C8B-B14F-4D97-AF65-F5344CB8AC3E}">
        <p14:creationId xmlns:p14="http://schemas.microsoft.com/office/powerpoint/2010/main" val="119846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A7B7-6E9C-310A-9584-981C65D483E7}"/>
              </a:ext>
            </a:extLst>
          </p:cNvPr>
          <p:cNvSpPr>
            <a:spLocks noGrp="1"/>
          </p:cNvSpPr>
          <p:nvPr>
            <p:ph type="title"/>
          </p:nvPr>
        </p:nvSpPr>
        <p:spPr>
          <a:xfrm>
            <a:off x="635000" y="640823"/>
            <a:ext cx="3418659" cy="5583148"/>
          </a:xfrm>
        </p:spPr>
        <p:txBody>
          <a:bodyPr anchor="ctr">
            <a:normAutofit/>
          </a:bodyPr>
          <a:lstStyle/>
          <a:p>
            <a:r>
              <a:rPr lang="en-US" sz="4800" dirty="0" err="1"/>
              <a:t>Pubmed</a:t>
            </a:r>
            <a:r>
              <a:rPr lang="en-US" sz="4800" dirty="0"/>
              <a:t> Publications with AI or Artificial Intelligence in the Title</a:t>
            </a:r>
          </a:p>
        </p:txBody>
      </p:sp>
      <p:graphicFrame>
        <p:nvGraphicFramePr>
          <p:cNvPr id="6" name="Content Placeholder 5">
            <a:extLst>
              <a:ext uri="{FF2B5EF4-FFF2-40B4-BE49-F238E27FC236}">
                <a16:creationId xmlns:a16="http://schemas.microsoft.com/office/drawing/2014/main" id="{71BE4F24-5FC0-F0BF-04D7-A0F556DFE7BF}"/>
              </a:ext>
            </a:extLst>
          </p:cNvPr>
          <p:cNvGraphicFramePr>
            <a:graphicFrameLocks noGrp="1"/>
          </p:cNvGraphicFramePr>
          <p:nvPr>
            <p:ph idx="1"/>
            <p:extLst>
              <p:ext uri="{D42A27DB-BD31-4B8C-83A1-F6EECF244321}">
                <p14:modId xmlns:p14="http://schemas.microsoft.com/office/powerpoint/2010/main" val="284248620"/>
              </p:ext>
            </p:extLst>
          </p:nvPr>
        </p:nvGraphicFramePr>
        <p:xfrm>
          <a:off x="4648018" y="640822"/>
          <a:ext cx="6900512" cy="55361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7344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8118-7F69-800C-E683-07B232BD8E35}"/>
              </a:ext>
            </a:extLst>
          </p:cNvPr>
          <p:cNvSpPr>
            <a:spLocks noGrp="1"/>
          </p:cNvSpPr>
          <p:nvPr>
            <p:ph type="title"/>
          </p:nvPr>
        </p:nvSpPr>
        <p:spPr/>
        <p:txBody>
          <a:bodyPr/>
          <a:lstStyle/>
          <a:p>
            <a:r>
              <a:rPr lang="en-US" dirty="0"/>
              <a:t>“Attention is All You Need”</a:t>
            </a:r>
          </a:p>
        </p:txBody>
      </p:sp>
      <p:pic>
        <p:nvPicPr>
          <p:cNvPr id="5" name="Content Placeholder 4">
            <a:extLst>
              <a:ext uri="{FF2B5EF4-FFF2-40B4-BE49-F238E27FC236}">
                <a16:creationId xmlns:a16="http://schemas.microsoft.com/office/drawing/2014/main" id="{0DC55958-12AA-DE00-A687-AF2E427B0484}"/>
              </a:ext>
            </a:extLst>
          </p:cNvPr>
          <p:cNvPicPr>
            <a:picLocks noGrp="1" noChangeAspect="1"/>
          </p:cNvPicPr>
          <p:nvPr>
            <p:ph idx="4294967295"/>
          </p:nvPr>
        </p:nvPicPr>
        <p:blipFill>
          <a:blip r:embed="rId3"/>
          <a:stretch>
            <a:fillRect/>
          </a:stretch>
        </p:blipFill>
        <p:spPr>
          <a:xfrm>
            <a:off x="7272528" y="716756"/>
            <a:ext cx="4660392" cy="6012883"/>
          </a:xfrm>
          <a:prstGeom prst="rect">
            <a:avLst/>
          </a:prstGeom>
        </p:spPr>
      </p:pic>
    </p:spTree>
    <p:extLst>
      <p:ext uri="{BB962C8B-B14F-4D97-AF65-F5344CB8AC3E}">
        <p14:creationId xmlns:p14="http://schemas.microsoft.com/office/powerpoint/2010/main" val="839558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1C2D-2A6D-260A-4897-6ADABF0B1D31}"/>
              </a:ext>
            </a:extLst>
          </p:cNvPr>
          <p:cNvSpPr>
            <a:spLocks noGrp="1"/>
          </p:cNvSpPr>
          <p:nvPr>
            <p:ph type="title"/>
          </p:nvPr>
        </p:nvSpPr>
        <p:spPr/>
        <p:txBody>
          <a:bodyPr/>
          <a:lstStyle/>
          <a:p>
            <a:r>
              <a:rPr lang="en-US" dirty="0"/>
              <a:t>Long Range Dependency Problem</a:t>
            </a:r>
          </a:p>
        </p:txBody>
      </p:sp>
      <p:sp>
        <p:nvSpPr>
          <p:cNvPr id="3" name="Content Placeholder 2">
            <a:extLst>
              <a:ext uri="{FF2B5EF4-FFF2-40B4-BE49-F238E27FC236}">
                <a16:creationId xmlns:a16="http://schemas.microsoft.com/office/drawing/2014/main" id="{BCD6D468-5665-D7BB-2CB0-48070B8EC9DD}"/>
              </a:ext>
            </a:extLst>
          </p:cNvPr>
          <p:cNvSpPr>
            <a:spLocks noGrp="1"/>
          </p:cNvSpPr>
          <p:nvPr>
            <p:ph idx="1"/>
          </p:nvPr>
        </p:nvSpPr>
        <p:spPr/>
        <p:txBody>
          <a:bodyPr anchor="t">
            <a:normAutofit/>
          </a:bodyPr>
          <a:lstStyle/>
          <a:p>
            <a:r>
              <a:rPr lang="en-US" dirty="0"/>
              <a:t>The Problem Sentence</a:t>
            </a:r>
          </a:p>
          <a:p>
            <a:r>
              <a:rPr lang="en-US" b="1" dirty="0"/>
              <a:t>"The trophy didn't fit in the suitcase because it was too big."</a:t>
            </a:r>
          </a:p>
          <a:p>
            <a:r>
              <a:rPr lang="en-US" dirty="0"/>
              <a:t>What does "it" refer to? The trophy, or the suitcase?</a:t>
            </a:r>
          </a:p>
          <a:p>
            <a:pPr lvl="1"/>
            <a:r>
              <a:rPr lang="en-US" dirty="0"/>
              <a:t>Answer: the trophy (it was too big to fit).</a:t>
            </a:r>
          </a:p>
          <a:p>
            <a:r>
              <a:rPr lang="en-US" dirty="0"/>
              <a:t>Now translate to French — French adjectives must agree in gender with the noun they describe:</a:t>
            </a:r>
          </a:p>
          <a:p>
            <a:pPr lvl="1"/>
            <a:r>
              <a:rPr lang="en-US" dirty="0"/>
              <a:t>trophy → le </a:t>
            </a:r>
            <a:r>
              <a:rPr lang="en-US" dirty="0" err="1"/>
              <a:t>trophée</a:t>
            </a:r>
            <a:r>
              <a:rPr lang="en-US" dirty="0"/>
              <a:t> (masculine)</a:t>
            </a:r>
          </a:p>
          <a:p>
            <a:pPr lvl="1"/>
            <a:r>
              <a:rPr lang="en-US" dirty="0"/>
              <a:t>suitcase → la valise (feminine)</a:t>
            </a:r>
          </a:p>
          <a:p>
            <a:r>
              <a:rPr lang="en-US" dirty="0"/>
              <a:t>So the translation of "big" depends on which noun "it" refers to:</a:t>
            </a:r>
          </a:p>
          <a:p>
            <a:pPr lvl="1"/>
            <a:r>
              <a:rPr lang="en-US" dirty="0"/>
              <a:t>If "it" = trophy	"trop grand" (masculine)</a:t>
            </a:r>
          </a:p>
          <a:p>
            <a:pPr lvl="1"/>
            <a:r>
              <a:rPr lang="en-US" dirty="0"/>
              <a:t>If "it" = suitcase	"trop grande" (feminine)</a:t>
            </a:r>
          </a:p>
          <a:p>
            <a:endParaRPr lang="en-US" dirty="0"/>
          </a:p>
        </p:txBody>
      </p:sp>
    </p:spTree>
    <p:extLst>
      <p:ext uri="{BB962C8B-B14F-4D97-AF65-F5344CB8AC3E}">
        <p14:creationId xmlns:p14="http://schemas.microsoft.com/office/powerpoint/2010/main" val="463935440"/>
      </p:ext>
    </p:extLst>
  </p:cSld>
  <p:clrMapOvr>
    <a:masterClrMapping/>
  </p:clrMapOvr>
</p:sld>
</file>

<file path=ppt/theme/theme1.xml><?xml version="1.0" encoding="utf-8"?>
<a:theme xmlns:a="http://schemas.openxmlformats.org/drawingml/2006/main" name="2026 ASCH ASMW_template">
  <a:themeElements>
    <a:clrScheme name="Custom 1">
      <a:dk1>
        <a:sysClr val="windowText" lastClr="000000"/>
      </a:dk1>
      <a:lt1>
        <a:sysClr val="window" lastClr="FFFFFF"/>
      </a:lt1>
      <a:dk2>
        <a:srgbClr val="0E2841"/>
      </a:dk2>
      <a:lt2>
        <a:srgbClr val="E8E8E8"/>
      </a:lt2>
      <a:accent1>
        <a:srgbClr val="004B8D"/>
      </a:accent1>
      <a:accent2>
        <a:srgbClr val="4B51D9"/>
      </a:accent2>
      <a:accent3>
        <a:srgbClr val="C400F8"/>
      </a:accent3>
      <a:accent4>
        <a:srgbClr val="00FFFF"/>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D1C316F-C187-234D-A2A1-1A76C9ED7D3A}">
  <we:reference id="wa200008583" version="1.0.0.1" store="en-US" storeType="OMEX"/>
  <we:alternateReferences>
    <we:reference id="wa20000858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2026 ASCH ASMW_template</Template>
  <TotalTime>568</TotalTime>
  <Words>4815</Words>
  <Application>Microsoft Office PowerPoint</Application>
  <PresentationFormat>Widescreen</PresentationFormat>
  <Paragraphs>480</Paragraphs>
  <Slides>39</Slides>
  <Notes>24</Notes>
  <HiddenSlides>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Alexandria</vt:lpstr>
      <vt:lpstr>Aptos</vt:lpstr>
      <vt:lpstr>Aptos Display</vt:lpstr>
      <vt:lpstr>Arial</vt:lpstr>
      <vt:lpstr>Nobile</vt:lpstr>
      <vt:lpstr>2026 ASCH ASMW_template</vt:lpstr>
      <vt:lpstr>PowerPoint Presentation</vt:lpstr>
      <vt:lpstr>Matthew Wong, MD</vt:lpstr>
      <vt:lpstr>Disclosures</vt:lpstr>
      <vt:lpstr>Continuing Education &amp; Accreditation Statement</vt:lpstr>
      <vt:lpstr>The Growing Utility of AI in  Medicine</vt:lpstr>
      <vt:lpstr>Objectives</vt:lpstr>
      <vt:lpstr>Pubmed Publications with AI or Artificial Intelligence in the Title</vt:lpstr>
      <vt:lpstr>“Attention is All You Need”</vt:lpstr>
      <vt:lpstr>Long Range Dependency Problem</vt:lpstr>
      <vt:lpstr>Transformer Architecture</vt:lpstr>
      <vt:lpstr>The Large Language Model</vt:lpstr>
      <vt:lpstr>The Large Language Model in Medicine</vt:lpstr>
      <vt:lpstr>The Various Definitions of Artificial Intelligence</vt:lpstr>
      <vt:lpstr>PowerPoint Presentation</vt:lpstr>
      <vt:lpstr>PowerPoint Presentation</vt:lpstr>
      <vt:lpstr>Machine Learning</vt:lpstr>
      <vt:lpstr>The Artificial Neuron</vt:lpstr>
      <vt:lpstr>Deep Learning</vt:lpstr>
      <vt:lpstr>Neural Network</vt:lpstr>
      <vt:lpstr>Deep Neural Networks, Pros and Cons Deep Learning</vt:lpstr>
      <vt:lpstr>Expert/Rule Based Systems(MYCIN)</vt:lpstr>
      <vt:lpstr>PowerPoint Presentation</vt:lpstr>
      <vt:lpstr>Internist-I</vt:lpstr>
      <vt:lpstr>PowerPoint Presentation</vt:lpstr>
      <vt:lpstr>Areas of Potential and Ongoing Use in Medicine</vt:lpstr>
      <vt:lpstr>Neurology Original Research Articles – Deep Learning</vt:lpstr>
      <vt:lpstr>Barriers to Deployment</vt:lpstr>
      <vt:lpstr>Epic Sepsis Model – An Epic Failure</vt:lpstr>
      <vt:lpstr>Key Findings</vt:lpstr>
      <vt:lpstr>Poor Engineering</vt:lpstr>
      <vt:lpstr>AI Adoption in Health Care will be Slow</vt:lpstr>
      <vt:lpstr>PowerPoint Presentation</vt:lpstr>
      <vt:lpstr>FDA Tools Still Need to be Validated</vt:lpstr>
      <vt:lpstr>Opportunities for Validation Research</vt:lpstr>
      <vt:lpstr>Back to the Transformer</vt:lpstr>
      <vt:lpstr>Transformers used in 3rd Party tools </vt:lpstr>
      <vt:lpstr>PowerPoint Presentation</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Wong</dc:creator>
  <cp:lastModifiedBy>Matthew Wong</cp:lastModifiedBy>
  <cp:revision>1</cp:revision>
  <dcterms:created xsi:type="dcterms:W3CDTF">2025-09-10T21:22:20Z</dcterms:created>
  <dcterms:modified xsi:type="dcterms:W3CDTF">2026-03-20T14:06:11Z</dcterms:modified>
</cp:coreProperties>
</file>