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18" r:id="rId3"/>
    <p:sldId id="309" r:id="rId4"/>
    <p:sldId id="311" r:id="rId5"/>
    <p:sldId id="319" r:id="rId6"/>
    <p:sldId id="312" r:id="rId7"/>
    <p:sldId id="316" r:id="rId8"/>
    <p:sldId id="320" r:id="rId9"/>
    <p:sldId id="378" r:id="rId10"/>
    <p:sldId id="379" r:id="rId11"/>
    <p:sldId id="321" r:id="rId12"/>
    <p:sldId id="314" r:id="rId13"/>
    <p:sldId id="375" r:id="rId14"/>
    <p:sldId id="373" r:id="rId15"/>
    <p:sldId id="376" r:id="rId16"/>
    <p:sldId id="380" r:id="rId17"/>
    <p:sldId id="338" r:id="rId18"/>
    <p:sldId id="372" r:id="rId19"/>
    <p:sldId id="310" r:id="rId20"/>
    <p:sldId id="354" r:id="rId21"/>
    <p:sldId id="289" r:id="rId22"/>
    <p:sldId id="374" r:id="rId23"/>
    <p:sldId id="315" r:id="rId24"/>
    <p:sldId id="291" r:id="rId25"/>
    <p:sldId id="292" r:id="rId26"/>
    <p:sldId id="33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7FBE9-428D-4F57-B2BC-966375394BB5}" v="91" dt="2026-01-25T17:43:21.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660"/>
  </p:normalViewPr>
  <p:slideViewPr>
    <p:cSldViewPr snapToGrid="0">
      <p:cViewPr varScale="1">
        <p:scale>
          <a:sx n="93" d="100"/>
          <a:sy n="93" d="100"/>
        </p:scale>
        <p:origin x="110" y="5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aria Verissimo" userId="0b9516bc5c522f3c" providerId="LiveId" clId="{39226AD5-C536-4D55-9EE4-1629D44B2596}"/>
    <pc:docChg chg="modSld">
      <pc:chgData name="Ana Maria Verissimo" userId="0b9516bc5c522f3c" providerId="LiveId" clId="{39226AD5-C536-4D55-9EE4-1629D44B2596}" dt="2026-01-25T17:50:39.147" v="57" actId="14100"/>
      <pc:docMkLst>
        <pc:docMk/>
      </pc:docMkLst>
      <pc:sldChg chg="modSp mod">
        <pc:chgData name="Ana Maria Verissimo" userId="0b9516bc5c522f3c" providerId="LiveId" clId="{39226AD5-C536-4D55-9EE4-1629D44B2596}" dt="2026-01-25T17:50:39.147" v="57" actId="14100"/>
        <pc:sldMkLst>
          <pc:docMk/>
          <pc:sldMk cId="3005387400" sldId="376"/>
        </pc:sldMkLst>
        <pc:spChg chg="mod">
          <ac:chgData name="Ana Maria Verissimo" userId="0b9516bc5c522f3c" providerId="LiveId" clId="{39226AD5-C536-4D55-9EE4-1629D44B2596}" dt="2026-01-25T17:50:34.338" v="56" actId="14100"/>
          <ac:spMkLst>
            <pc:docMk/>
            <pc:sldMk cId="3005387400" sldId="376"/>
            <ac:spMk id="2" creationId="{A0232B9C-9D36-D5B9-C646-99F730006A02}"/>
          </ac:spMkLst>
        </pc:spChg>
        <pc:spChg chg="mod">
          <ac:chgData name="Ana Maria Verissimo" userId="0b9516bc5c522f3c" providerId="LiveId" clId="{39226AD5-C536-4D55-9EE4-1629D44B2596}" dt="2026-01-25T17:50:39.147" v="57" actId="14100"/>
          <ac:spMkLst>
            <pc:docMk/>
            <pc:sldMk cId="3005387400" sldId="376"/>
            <ac:spMk id="3" creationId="{3CCB98CB-72EA-AC7B-B9F6-DEBDB86C41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7ABA1-58CC-4C42-AACE-333BE4A66CA8}" type="datetimeFigureOut">
              <a:rPr lang="en-US" smtClean="0"/>
              <a:t>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01FE4-AAC8-40E6-8E89-D54975FE2BB7}" type="slidenum">
              <a:rPr lang="en-US" smtClean="0"/>
              <a:t>‹#›</a:t>
            </a:fld>
            <a:endParaRPr lang="en-US"/>
          </a:p>
        </p:txBody>
      </p:sp>
    </p:spTree>
    <p:extLst>
      <p:ext uri="{BB962C8B-B14F-4D97-AF65-F5344CB8AC3E}">
        <p14:creationId xmlns:p14="http://schemas.microsoft.com/office/powerpoint/2010/main" val="138641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894A08A-2BBF-4F60-A3A7-7A4D5A1C4A91}" type="slidenum">
              <a:rPr lang="en-US"/>
              <a:pPr/>
              <a:t>17</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5AFE-1E9F-1067-1947-684BA85A7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6DAF58-8B1F-0549-3225-D58165BFD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881986-8FAD-300E-54D4-0B1EA7231692}"/>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5" name="Footer Placeholder 4">
            <a:extLst>
              <a:ext uri="{FF2B5EF4-FFF2-40B4-BE49-F238E27FC236}">
                <a16:creationId xmlns:a16="http://schemas.microsoft.com/office/drawing/2014/main" id="{75F14B9F-D4B3-523E-BA34-BF96F3D02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3A5EE-FED4-5DE2-DC8A-63B39680FB69}"/>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2527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7D05-E242-F36E-E12A-F73C2C9967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C1073-1B27-A927-1818-5872491A77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C4C34-1031-59B8-A99D-95B16CC7741F}"/>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5" name="Footer Placeholder 4">
            <a:extLst>
              <a:ext uri="{FF2B5EF4-FFF2-40B4-BE49-F238E27FC236}">
                <a16:creationId xmlns:a16="http://schemas.microsoft.com/office/drawing/2014/main" id="{58001A69-DA37-C63D-3385-AEA8106F2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AC28C-631F-C141-413A-AFA8BD34A541}"/>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195261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2087EC-C417-37E9-D3AE-7EC7090E98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EC02DE-F9D1-722E-6B39-99E53FD053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7CBB0-7C37-92CA-2ECF-736A0869C8F9}"/>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5" name="Footer Placeholder 4">
            <a:extLst>
              <a:ext uri="{FF2B5EF4-FFF2-40B4-BE49-F238E27FC236}">
                <a16:creationId xmlns:a16="http://schemas.microsoft.com/office/drawing/2014/main" id="{790C0EA8-1B78-2BFA-F0C0-ADEC1984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DA1D1-20C9-313C-0E5B-725B7D5DF040}"/>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123974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Text Placeholder 2"/>
          <p:cNvSpPr>
            <a:spLocks noGrp="1"/>
          </p:cNvSpPr>
          <p:nvPr>
            <p:ph type="body" sz="half" idx="1"/>
          </p:nvPr>
        </p:nvSpPr>
        <p:spPr>
          <a:xfrm>
            <a:off x="1826684" y="1827213"/>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2967" y="1827213"/>
            <a:ext cx="477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28655F7-F80D-4CFE-8E3E-34394D926A7F}" type="slidenum">
              <a:rPr lang="en-US"/>
              <a:pPr>
                <a:defRPr/>
              </a:pPr>
              <a:t>‹#›</a:t>
            </a:fld>
            <a:endParaRPr lang="en-US"/>
          </a:p>
        </p:txBody>
      </p:sp>
    </p:spTree>
    <p:extLst>
      <p:ext uri="{BB962C8B-B14F-4D97-AF65-F5344CB8AC3E}">
        <p14:creationId xmlns:p14="http://schemas.microsoft.com/office/powerpoint/2010/main" val="174536080"/>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1691-E2C2-F702-3EAF-7182CBD0B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A6690C-D8F9-DA2E-37C9-D87ECDA93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3FCC3-A782-4882-87F3-65AECCC1DC9B}"/>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5" name="Footer Placeholder 4">
            <a:extLst>
              <a:ext uri="{FF2B5EF4-FFF2-40B4-BE49-F238E27FC236}">
                <a16:creationId xmlns:a16="http://schemas.microsoft.com/office/drawing/2014/main" id="{EA071715-778A-1489-A11D-501928704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A6B05-B642-463B-2BB7-51D17E0EB5F0}"/>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410377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A7B9-FDB7-BDAD-8D5F-4A50B0DEF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03D95-8A5D-B5D1-02FC-9F4B8303AB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D1E01D-D733-C2D9-3835-B4B263E99F87}"/>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5" name="Footer Placeholder 4">
            <a:extLst>
              <a:ext uri="{FF2B5EF4-FFF2-40B4-BE49-F238E27FC236}">
                <a16:creationId xmlns:a16="http://schemas.microsoft.com/office/drawing/2014/main" id="{7295AD49-9396-581F-5F28-24933B6AB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B3EF9-F8F3-D4BA-7A01-7445F56C6582}"/>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366626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0211-DE2F-0469-9E31-1F7F5DA52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C35DC1-82B5-1052-C341-3C6353E58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4FE19-2766-17DD-3B1E-8C475092E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28DCF-2F73-AFD2-38EF-206A12A3DC47}"/>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6" name="Footer Placeholder 5">
            <a:extLst>
              <a:ext uri="{FF2B5EF4-FFF2-40B4-BE49-F238E27FC236}">
                <a16:creationId xmlns:a16="http://schemas.microsoft.com/office/drawing/2014/main" id="{1DBF3BDC-D339-3A00-4151-1222EE176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78C5E-5409-C780-D8B1-B3258E621190}"/>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262431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0B74-5E3D-77FE-CD8B-377A8D011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94FAE-2BA7-A938-2785-6212E165C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88B1B1-5245-E213-9555-06A300EE5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3E4DE4-722C-3DFE-8089-08898E51A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A7B83B-44F7-5AF9-6130-409CC9ABDB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4839D6-B6ED-03D8-DF51-D9B5D07017B9}"/>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8" name="Footer Placeholder 7">
            <a:extLst>
              <a:ext uri="{FF2B5EF4-FFF2-40B4-BE49-F238E27FC236}">
                <a16:creationId xmlns:a16="http://schemas.microsoft.com/office/drawing/2014/main" id="{76CD8C02-3AB4-8891-C9E4-079DA71D88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8A41D-2F74-AF48-2D5A-EDFF769C6740}"/>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232059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C739-E4B5-E9EE-F4D5-C225AFEE90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3B672C-FBE7-1BF8-57B3-CAF1BFD947AB}"/>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4" name="Footer Placeholder 3">
            <a:extLst>
              <a:ext uri="{FF2B5EF4-FFF2-40B4-BE49-F238E27FC236}">
                <a16:creationId xmlns:a16="http://schemas.microsoft.com/office/drawing/2014/main" id="{04BE0852-2582-4992-3489-C38B7EB962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A31B6D-0C10-A302-4F5B-06F43DBDC093}"/>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273486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5E366-16EF-15CE-AE20-93509A1C564B}"/>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3" name="Footer Placeholder 2">
            <a:extLst>
              <a:ext uri="{FF2B5EF4-FFF2-40B4-BE49-F238E27FC236}">
                <a16:creationId xmlns:a16="http://schemas.microsoft.com/office/drawing/2014/main" id="{20390B61-0F56-5B55-798A-523964136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486B10-5B8F-807D-BF85-8B48AF79ED7E}"/>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129736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374FD-EC47-B498-7E1D-F288E4A76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542E22-4985-FFF3-0A22-73A654398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CC332F-6BBA-A9A7-5E68-8253F0701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F7D64-C4D3-F7A8-0C6E-3067A5F53838}"/>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6" name="Footer Placeholder 5">
            <a:extLst>
              <a:ext uri="{FF2B5EF4-FFF2-40B4-BE49-F238E27FC236}">
                <a16:creationId xmlns:a16="http://schemas.microsoft.com/office/drawing/2014/main" id="{19932869-CBAE-E83C-9AFF-1D0C60CDD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333D5-D240-1CF1-1A22-10816DF426ED}"/>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127539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8510-B957-1B91-9DE1-AB7059621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A1363-81D7-5CC7-E309-7E6444065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4C8F4F-9F9B-8BA9-59C2-BDC83B4D3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D9FB0-2B02-9346-32F1-01AC372585E1}"/>
              </a:ext>
            </a:extLst>
          </p:cNvPr>
          <p:cNvSpPr>
            <a:spLocks noGrp="1"/>
          </p:cNvSpPr>
          <p:nvPr>
            <p:ph type="dt" sz="half" idx="10"/>
          </p:nvPr>
        </p:nvSpPr>
        <p:spPr/>
        <p:txBody>
          <a:bodyPr/>
          <a:lstStyle/>
          <a:p>
            <a:fld id="{A5DA5926-8860-4596-B4AB-0756110F1B41}" type="datetimeFigureOut">
              <a:rPr lang="en-US" smtClean="0"/>
              <a:t>1/25/2026</a:t>
            </a:fld>
            <a:endParaRPr lang="en-US"/>
          </a:p>
        </p:txBody>
      </p:sp>
      <p:sp>
        <p:nvSpPr>
          <p:cNvPr id="6" name="Footer Placeholder 5">
            <a:extLst>
              <a:ext uri="{FF2B5EF4-FFF2-40B4-BE49-F238E27FC236}">
                <a16:creationId xmlns:a16="http://schemas.microsoft.com/office/drawing/2014/main" id="{DD124710-D43C-AF20-C0A4-7EB93DDA2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E0C65E-DA1B-4183-BCCC-71F1A2552446}"/>
              </a:ext>
            </a:extLst>
          </p:cNvPr>
          <p:cNvSpPr>
            <a:spLocks noGrp="1"/>
          </p:cNvSpPr>
          <p:nvPr>
            <p:ph type="sldNum" sz="quarter" idx="12"/>
          </p:nvPr>
        </p:nvSpPr>
        <p:spPr/>
        <p:txBody>
          <a:bodyPr/>
          <a:lstStyle/>
          <a:p>
            <a:fld id="{F08A4565-846C-4ADB-B12D-3C9DFF1FC8F9}" type="slidenum">
              <a:rPr lang="en-US" smtClean="0"/>
              <a:t>‹#›</a:t>
            </a:fld>
            <a:endParaRPr lang="en-US"/>
          </a:p>
        </p:txBody>
      </p:sp>
    </p:spTree>
    <p:extLst>
      <p:ext uri="{BB962C8B-B14F-4D97-AF65-F5344CB8AC3E}">
        <p14:creationId xmlns:p14="http://schemas.microsoft.com/office/powerpoint/2010/main" val="428355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7B9AD-81EA-D155-899C-64FD13D5D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AFDC17-851C-7FAE-8F78-58E0D77E1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985CB-B87E-4639-6F69-47B0B97C7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DA5926-8860-4596-B4AB-0756110F1B41}" type="datetimeFigureOut">
              <a:rPr lang="en-US" smtClean="0"/>
              <a:t>1/25/2026</a:t>
            </a:fld>
            <a:endParaRPr lang="en-US"/>
          </a:p>
        </p:txBody>
      </p:sp>
      <p:sp>
        <p:nvSpPr>
          <p:cNvPr id="5" name="Footer Placeholder 4">
            <a:extLst>
              <a:ext uri="{FF2B5EF4-FFF2-40B4-BE49-F238E27FC236}">
                <a16:creationId xmlns:a16="http://schemas.microsoft.com/office/drawing/2014/main" id="{C03BA44A-E8BC-69FD-CBB7-7CEBEF741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DFBCC07-21CC-B939-97C3-367827FED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8A4565-846C-4ADB-B12D-3C9DFF1FC8F9}" type="slidenum">
              <a:rPr lang="en-US" smtClean="0"/>
              <a:t>‹#›</a:t>
            </a:fld>
            <a:endParaRPr lang="en-US"/>
          </a:p>
        </p:txBody>
      </p:sp>
    </p:spTree>
    <p:extLst>
      <p:ext uri="{BB962C8B-B14F-4D97-AF65-F5344CB8AC3E}">
        <p14:creationId xmlns:p14="http://schemas.microsoft.com/office/powerpoint/2010/main" val="381296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0ahUKEwjl1KnAhN_TAhUKrVQKHY7SBWoQjRwIBw&amp;url=https://uk.pinterest.com/pin/312929874088068107/&amp;psig=AFQjCNEFUnSxfMXtPHkFyyo09mz0XllD6g&amp;ust=14942895430417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childhood+imagination+castle&amp;source=images&amp;cd=&amp;cad=rja&amp;docid=F-BH1EASfshv7M&amp;tbnid=Qd58Y_c5nppVHM:&amp;ved=0CAUQjRw&amp;url=http://www.hersheyicecream.com/HICblog/2012/01/imagination/&amp;ei=MspVUfW-Kfao4APci4BA&amp;bvm=bv.44442042,d.dmg&amp;psig=AFQjCNEsi_Ou_rR34m7HPNoZ15kaHfCl8w&amp;ust=136466320623742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resilience4now@gmail.com"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hyperlink" Target="https://www.psychologytoday.com/us/blog/understanding-hypnosis/202504/the-life-changing-power-of-self-regulation-too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childhood+imagination+castle&amp;source=images&amp;cd=&amp;cad=rja&amp;docid=F-BH1EASfshv7M&amp;tbnid=Qd58Y_c5nppVHM:&amp;ved=0CAUQjRw&amp;url=http://www.hersheyicecream.com/HICblog/2012/01/imagination/&amp;ei=MspVUfW-Kfao4APci4BA&amp;bvm=bv.44442042,d.dmg&amp;psig=AFQjCNEsi_Ou_rR34m7HPNoZ15kaHfCl8w&amp;ust=1364663206237426"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s://www.google.com/aclk?sa=l&amp;ai=DChcSEwiNlYTflfThAhWTWoYKHcMgB38YABAFGgJ2dQ&amp;sig=AOD64_3CJhs0X-yRBGkr1yzpeXUkY1Fwww&amp;ctype=5&amp;rct=j&amp;q=&amp;ved=0ahUKEwiT4f3elfThAhUivFkKHV5oD3gQ9aACCEI&amp;adurl="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9.jpeg"/><Relationship Id="rId3" Type="http://schemas.openxmlformats.org/officeDocument/2006/relationships/hyperlink" Target="https://www.amazon.com/Integrative-Pediatrics-Weil-Medicine-Library/dp/0195384725/ref=sr_1_1?ie=UTF8&amp;qid=1486341997&amp;sr=8-1&amp;keywords=integrative+pediatrics" TargetMode="External"/><Relationship Id="rId7" Type="http://schemas.openxmlformats.org/officeDocument/2006/relationships/hyperlink" Target="https://www.amazon.com/Functional-Symptoms-Pediatric-Disease-Clinical/dp/1489980733/ref=sr_1_5?ie=UTF8&amp;qid=1486342227&amp;sr=8-5&amp;keywords=pediatric+hypnosis+book" TargetMode="External"/><Relationship Id="rId12"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hyperlink" Target="https://www.google.com/url?sa=i&amp;rct=j&amp;q=&amp;esrc=s&amp;source=images&amp;cd=&amp;cad=rja&amp;uact=8&amp;ved=0ahUKEwiH1OuV0_vRAhWK6SYKHUWgD0UQjRwIBw&amp;url=https://www.pinterest.com/childlifeaust/pain/&amp;psig=AFQjCNE8ZNeG7k5uG8jBtCNHx79BTK_Xkw&amp;ust=1486476645803978" TargetMode="External"/><Relationship Id="rId5" Type="http://schemas.openxmlformats.org/officeDocument/2006/relationships/hyperlink" Target="https://www.amazon.com/Holistic-Pediatrician-Twentieth-Anniversary-Revised/dp/0062560522/ref=sr_1_1?ie=UTF8&amp;qid=1486342068&amp;sr=8-1&amp;keywords=holistic+pediatrics"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s://www.amazon.com/Using-Hypnosis-Children-Delivering-Interventions/dp/0393708993/ref=sr_1_4?ie=UTF8&amp;qid=1486342441&amp;sr=8-4&amp;keywords=lynn+lyons+book" TargetMode="External"/><Relationship Id="rId14"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phti.org/" TargetMode="External"/><Relationship Id="rId2" Type="http://schemas.openxmlformats.org/officeDocument/2006/relationships/hyperlink" Target="http://www.asch.net/" TargetMode="External"/><Relationship Id="rId1" Type="http://schemas.openxmlformats.org/officeDocument/2006/relationships/slideLayout" Target="../slideLayouts/slideLayout2.xml"/><Relationship Id="rId5" Type="http://schemas.openxmlformats.org/officeDocument/2006/relationships/hyperlink" Target="http://www.nesch.org/" TargetMode="External"/><Relationship Id="rId4" Type="http://schemas.openxmlformats.org/officeDocument/2006/relationships/hyperlink" Target="http://www.sceh.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rainbow+&amp;source=images&amp;cd=&amp;docid=L01292UIFBApoM&amp;tbnid=zbWCsolg20McJM:&amp;ved=0CAUQjRw&amp;url=http://wallpaperan.com/rainbow-wallpaper.html&amp;ei=489VUdLCG8Xp0AH6-YE4&amp;bvm=bv.44442042,d.dmQ&amp;psig=AFQjCNEe7osjBEARNUHFNw0NcXMEB2-60A&amp;ust=136466465375375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rainbow+&amp;source=images&amp;cd=&amp;docid=L01292UIFBApoM&amp;tbnid=zbWCsolg20McJM:&amp;ved=0CAUQjRw&amp;url=http://wallpaperan.com/rainbow-wallpaper.html&amp;ei=489VUdLCG8Xp0AH6-YE4&amp;bvm=bv.44442042,d.dmQ&amp;psig=AFQjCNEe7osjBEARNUHFNw0NcXMEB2-60A&amp;ust=136466465375375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B2DD-9CD4-6F34-5020-0C4A57EF360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B866BB-9C71-E385-0BB0-4517667CA7D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8157CDA-D497-D355-8563-364556D73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8" y="0"/>
            <a:ext cx="12269037" cy="6858000"/>
          </a:xfrm>
          <a:prstGeom prst="rect">
            <a:avLst/>
          </a:prstGeom>
        </p:spPr>
      </p:pic>
      <p:sp>
        <p:nvSpPr>
          <p:cNvPr id="5" name="TextBox 4">
            <a:extLst>
              <a:ext uri="{FF2B5EF4-FFF2-40B4-BE49-F238E27FC236}">
                <a16:creationId xmlns:a16="http://schemas.microsoft.com/office/drawing/2014/main" id="{FD51C154-7D36-700D-F446-83B5D482127B}"/>
              </a:ext>
            </a:extLst>
          </p:cNvPr>
          <p:cNvSpPr txBox="1"/>
          <p:nvPr/>
        </p:nvSpPr>
        <p:spPr>
          <a:xfrm>
            <a:off x="3817680" y="245200"/>
            <a:ext cx="12269037" cy="218521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Pediatric ASCH Conference</a:t>
            </a:r>
          </a:p>
          <a:p>
            <a:r>
              <a:rPr lang="en-US" sz="2800" dirty="0">
                <a:latin typeface="Times New Roman" panose="02020603050405020304" pitchFamily="18" charset="0"/>
                <a:cs typeface="Times New Roman" panose="02020603050405020304" pitchFamily="18" charset="0"/>
              </a:rPr>
              <a:t>Additional Applications of Hypnosis in </a:t>
            </a:r>
          </a:p>
          <a:p>
            <a:r>
              <a:rPr lang="en-US" sz="2800" dirty="0">
                <a:latin typeface="Times New Roman" panose="02020603050405020304" pitchFamily="18" charset="0"/>
                <a:cs typeface="Times New Roman" panose="02020603050405020304" pitchFamily="18" charset="0"/>
              </a:rPr>
              <a:t>                                                  the Pediatric GI setting </a:t>
            </a:r>
          </a:p>
          <a:p>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Placing language, rapport at the center of care</a:t>
            </a:r>
            <a:r>
              <a:rPr lang="en-US" sz="24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March 1, 2026 </a:t>
            </a:r>
          </a:p>
        </p:txBody>
      </p:sp>
      <p:sp>
        <p:nvSpPr>
          <p:cNvPr id="6" name="TextBox 5">
            <a:extLst>
              <a:ext uri="{FF2B5EF4-FFF2-40B4-BE49-F238E27FC236}">
                <a16:creationId xmlns:a16="http://schemas.microsoft.com/office/drawing/2014/main" id="{F449EE29-890B-20D2-1EB0-CD36AA26CB56}"/>
              </a:ext>
            </a:extLst>
          </p:cNvPr>
          <p:cNvSpPr txBox="1"/>
          <p:nvPr/>
        </p:nvSpPr>
        <p:spPr>
          <a:xfrm>
            <a:off x="216131" y="4763192"/>
            <a:ext cx="6101542" cy="1815882"/>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Ana Maria Verissimo MD, MA</a:t>
            </a:r>
          </a:p>
          <a:p>
            <a:r>
              <a:rPr lang="en-US" sz="1400" dirty="0">
                <a:solidFill>
                  <a:schemeClr val="bg1"/>
                </a:solidFill>
                <a:latin typeface="Times New Roman" panose="02020603050405020304" pitchFamily="18" charset="0"/>
                <a:cs typeface="Times New Roman" panose="02020603050405020304" pitchFamily="18" charset="0"/>
              </a:rPr>
              <a:t>Resilience Through Reflection, LLC</a:t>
            </a:r>
          </a:p>
          <a:p>
            <a:r>
              <a:rPr lang="en-US" sz="1400" dirty="0">
                <a:solidFill>
                  <a:schemeClr val="bg1"/>
                </a:solidFill>
                <a:latin typeface="Times New Roman" panose="02020603050405020304" pitchFamily="18" charset="0"/>
                <a:cs typeface="Times New Roman" panose="02020603050405020304" pitchFamily="18" charset="0"/>
              </a:rPr>
              <a:t>Resiliencethroughreflection.org</a:t>
            </a:r>
          </a:p>
          <a:p>
            <a:r>
              <a:rPr lang="en-US" sz="1400" dirty="0">
                <a:solidFill>
                  <a:schemeClr val="bg1"/>
                </a:solidFill>
                <a:latin typeface="Times New Roman" panose="02020603050405020304" pitchFamily="18" charset="0"/>
                <a:cs typeface="Times New Roman" panose="02020603050405020304" pitchFamily="18" charset="0"/>
              </a:rPr>
              <a:t>resilience4now@gmail.com </a:t>
            </a:r>
          </a:p>
          <a:p>
            <a:r>
              <a:rPr lang="en-US" sz="1400" i="1" dirty="0">
                <a:solidFill>
                  <a:schemeClr val="bg1"/>
                </a:solidFill>
                <a:latin typeface="Times New Roman" panose="02020603050405020304" pitchFamily="18" charset="0"/>
                <a:cs typeface="Times New Roman" panose="02020603050405020304" pitchFamily="18" charset="0"/>
              </a:rPr>
              <a:t>‘Retired’ </a:t>
            </a:r>
            <a:r>
              <a:rPr lang="en-US" sz="1400" dirty="0">
                <a:solidFill>
                  <a:schemeClr val="bg1"/>
                </a:solidFill>
                <a:latin typeface="Times New Roman" panose="02020603050405020304" pitchFamily="18" charset="0"/>
                <a:cs typeface="Times New Roman" panose="02020603050405020304" pitchFamily="18" charset="0"/>
              </a:rPr>
              <a:t>Director  of Pediatric Integrative  Medicine</a:t>
            </a:r>
          </a:p>
          <a:p>
            <a:r>
              <a:rPr lang="en-US" sz="1400" dirty="0">
                <a:solidFill>
                  <a:schemeClr val="bg1"/>
                </a:solidFill>
                <a:latin typeface="Times New Roman" panose="02020603050405020304" pitchFamily="18" charset="0"/>
                <a:cs typeface="Times New Roman" panose="02020603050405020304" pitchFamily="18" charset="0"/>
              </a:rPr>
              <a:t>Connecticut Children’s </a:t>
            </a:r>
          </a:p>
          <a:p>
            <a:r>
              <a:rPr lang="en-US" sz="1400" i="1" dirty="0">
                <a:solidFill>
                  <a:schemeClr val="bg1"/>
                </a:solidFill>
                <a:latin typeface="Times New Roman" panose="02020603050405020304" pitchFamily="18" charset="0"/>
                <a:cs typeface="Times New Roman" panose="02020603050405020304" pitchFamily="18" charset="0"/>
              </a:rPr>
              <a:t>Former </a:t>
            </a:r>
            <a:r>
              <a:rPr lang="en-US" sz="1400" dirty="0">
                <a:solidFill>
                  <a:schemeClr val="bg1"/>
                </a:solidFill>
                <a:latin typeface="Times New Roman" panose="02020603050405020304" pitchFamily="18" charset="0"/>
                <a:cs typeface="Times New Roman" panose="02020603050405020304" pitchFamily="18" charset="0"/>
              </a:rPr>
              <a:t>Assistant Professor of Pediatrics </a:t>
            </a:r>
          </a:p>
          <a:p>
            <a:r>
              <a:rPr lang="en-US" sz="1400" dirty="0">
                <a:solidFill>
                  <a:schemeClr val="bg1"/>
                </a:solidFill>
                <a:latin typeface="Times New Roman" panose="02020603050405020304" pitchFamily="18" charset="0"/>
                <a:cs typeface="Times New Roman" panose="02020603050405020304" pitchFamily="18" charset="0"/>
              </a:rPr>
              <a:t>University of Connecticut School of Medicine</a:t>
            </a:r>
          </a:p>
        </p:txBody>
      </p:sp>
    </p:spTree>
    <p:extLst>
      <p:ext uri="{BB962C8B-B14F-4D97-AF65-F5344CB8AC3E}">
        <p14:creationId xmlns:p14="http://schemas.microsoft.com/office/powerpoint/2010/main" val="356272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6A84C-4503-2937-3F38-B0586D5FC11C}"/>
              </a:ext>
            </a:extLst>
          </p:cNvPr>
          <p:cNvSpPr>
            <a:spLocks noGrp="1"/>
          </p:cNvSpPr>
          <p:nvPr>
            <p:ph type="title"/>
          </p:nvPr>
        </p:nvSpPr>
        <p:spPr>
          <a:xfrm>
            <a:off x="838200" y="365126"/>
            <a:ext cx="10515600" cy="947307"/>
          </a:xfrm>
        </p:spPr>
        <p:txBody>
          <a:bodyPr>
            <a:normAutofit/>
          </a:bodyPr>
          <a:lstStyle/>
          <a:p>
            <a:r>
              <a:rPr lang="en-US" sz="4000" dirty="0">
                <a:latin typeface="Times New Roman" panose="02020603050405020304" pitchFamily="18" charset="0"/>
                <a:cs typeface="Times New Roman" panose="02020603050405020304" pitchFamily="18" charset="0"/>
              </a:rPr>
              <a:t>Case study number 1 continued </a:t>
            </a:r>
            <a:endParaRPr lang="en-US" sz="4000" dirty="0"/>
          </a:p>
        </p:txBody>
      </p:sp>
      <p:sp>
        <p:nvSpPr>
          <p:cNvPr id="3" name="Content Placeholder 2">
            <a:extLst>
              <a:ext uri="{FF2B5EF4-FFF2-40B4-BE49-F238E27FC236}">
                <a16:creationId xmlns:a16="http://schemas.microsoft.com/office/drawing/2014/main" id="{99F22AC4-9227-BC88-1E83-40EBE1E19CC1}"/>
              </a:ext>
            </a:extLst>
          </p:cNvPr>
          <p:cNvSpPr>
            <a:spLocks noGrp="1"/>
          </p:cNvSpPr>
          <p:nvPr>
            <p:ph idx="1"/>
          </p:nvPr>
        </p:nvSpPr>
        <p:spPr>
          <a:xfrm>
            <a:off x="225911" y="1312433"/>
            <a:ext cx="7888401" cy="5545567"/>
          </a:xfrm>
        </p:spPr>
        <p:txBody>
          <a:bodyPr>
            <a:noAutofit/>
          </a:bodyPr>
          <a:lstStyle/>
          <a:p>
            <a:r>
              <a:rPr lang="en-US" sz="2000" dirty="0">
                <a:latin typeface="Times New Roman" panose="02020603050405020304" pitchFamily="18" charset="0"/>
                <a:cs typeface="Times New Roman" panose="02020603050405020304" pitchFamily="18" charset="0"/>
              </a:rPr>
              <a:t>I wonder if you can think of a ‘way to remember’ to use this special new </a:t>
            </a:r>
            <a:r>
              <a:rPr lang="en-US" sz="2000" dirty="0" err="1">
                <a:latin typeface="Times New Roman" panose="02020603050405020304" pitchFamily="18" charset="0"/>
                <a:cs typeface="Times New Roman" panose="02020603050405020304" pitchFamily="18" charset="0"/>
              </a:rPr>
              <a:t>skill,Tool</a:t>
            </a:r>
            <a:r>
              <a:rPr lang="en-US" sz="2000" dirty="0">
                <a:latin typeface="Times New Roman" panose="02020603050405020304" pitchFamily="18" charset="0"/>
                <a:cs typeface="Times New Roman" panose="02020603050405020304" pitchFamily="18" charset="0"/>
              </a:rPr>
              <a:t> ~ some children I’ve worked with chose to squeeze 2 fingers together, some choose a smile or grin. I know that </a:t>
            </a:r>
            <a:r>
              <a:rPr lang="en-US" sz="2000" i="1" dirty="0">
                <a:latin typeface="Times New Roman" panose="02020603050405020304" pitchFamily="18" charset="0"/>
                <a:cs typeface="Times New Roman" panose="02020603050405020304" pitchFamily="18" charset="0"/>
              </a:rPr>
              <a:t>when</a:t>
            </a:r>
            <a:r>
              <a:rPr lang="en-US" sz="2000" dirty="0">
                <a:latin typeface="Times New Roman" panose="02020603050405020304" pitchFamily="18" charset="0"/>
                <a:cs typeface="Times New Roman" panose="02020603050405020304" pitchFamily="18" charset="0"/>
              </a:rPr>
              <a:t> you choose your special ‘reminder’ </a:t>
            </a:r>
            <a:r>
              <a:rPr lang="en-US" sz="2000" i="1" dirty="0">
                <a:latin typeface="Times New Roman" panose="02020603050405020304" pitchFamily="18" charset="0"/>
                <a:cs typeface="Times New Roman" panose="02020603050405020304" pitchFamily="18" charset="0"/>
              </a:rPr>
              <a:t>then</a:t>
            </a:r>
            <a:r>
              <a:rPr lang="en-US" sz="2000" dirty="0">
                <a:latin typeface="Times New Roman" panose="02020603050405020304" pitchFamily="18" charset="0"/>
                <a:cs typeface="Times New Roman" panose="02020603050405020304" pitchFamily="18" charset="0"/>
              </a:rPr>
              <a:t> you will use your breathing, imagination ~ self hypnosis so well. Did you choose your reminder? How lovely finger tap~ Just like you tap your iPad for a special game you can now ‘tap’ your fingers and be in control using your self hypnosis. Hooray!  (</a:t>
            </a:r>
            <a:r>
              <a:rPr lang="en-US" sz="2000" b="1" dirty="0">
                <a:latin typeface="Times New Roman" panose="02020603050405020304" pitchFamily="18" charset="0"/>
                <a:cs typeface="Times New Roman" panose="02020603050405020304" pitchFamily="18" charset="0"/>
              </a:rPr>
              <a:t>anchor</a:t>
            </a:r>
            <a:r>
              <a:rPr lang="en-US" sz="2000" dirty="0">
                <a:latin typeface="Times New Roman" panose="02020603050405020304" pitchFamily="18" charset="0"/>
                <a:cs typeface="Times New Roman" panose="02020603050405020304" pitchFamily="18" charset="0"/>
              </a:rPr>
              <a:t>)</a:t>
            </a:r>
          </a:p>
          <a:p>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Notice how your body feels in this special place you’ve created in your own mind. And you can go there anytime you like- you can stay as long as you like too. It’s a gift you can give to yourself. Maybe you can imagine the rainbow slide and how fun it was to slide down with Wallis. You have such a wonderful imagination. I wonder if there’s anything else you can imagine that can </a:t>
            </a:r>
            <a:r>
              <a:rPr lang="en-US" sz="2000" i="1" dirty="0">
                <a:latin typeface="Times New Roman" panose="02020603050405020304" pitchFamily="18" charset="0"/>
                <a:cs typeface="Times New Roman" panose="02020603050405020304" pitchFamily="18" charset="0"/>
              </a:rPr>
              <a:t>now</a:t>
            </a:r>
            <a:r>
              <a:rPr lang="en-US" sz="2000" dirty="0">
                <a:latin typeface="Times New Roman" panose="02020603050405020304" pitchFamily="18" charset="0"/>
                <a:cs typeface="Times New Roman" panose="02020603050405020304" pitchFamily="18" charset="0"/>
              </a:rPr>
              <a:t> easily effortlessly slide down a ‘pretend chute’ ?  That’s right…a ‘poop’ You are so good at this new brain/mind ‘game’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5" name="Picture 14" descr="Best Rainbow Clipart #3223 - Clipartion.com">
            <a:extLst>
              <a:ext uri="{FF2B5EF4-FFF2-40B4-BE49-F238E27FC236}">
                <a16:creationId xmlns:a16="http://schemas.microsoft.com/office/drawing/2014/main" id="{4AC1402E-9C78-4655-39D5-ABC91B002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19" r="10931" b="-3"/>
          <a:stretch>
            <a:fillRect/>
          </a:stretch>
        </p:blipFill>
        <p:spPr bwMode="auto">
          <a:xfrm>
            <a:off x="8365326" y="2488744"/>
            <a:ext cx="3628913" cy="37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51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1F08-59F0-5EBD-D01A-5D61C00311EE}"/>
              </a:ext>
            </a:extLst>
          </p:cNvPr>
          <p:cNvSpPr>
            <a:spLocks noGrp="1"/>
          </p:cNvSpPr>
          <p:nvPr>
            <p:ph type="title"/>
          </p:nvPr>
        </p:nvSpPr>
        <p:spPr>
          <a:xfrm>
            <a:off x="838200" y="365126"/>
            <a:ext cx="10515600" cy="315912"/>
          </a:xfrm>
        </p:spPr>
        <p:txBody>
          <a:bodyPr>
            <a:normAutofit fontScale="90000"/>
          </a:bodyPr>
          <a:lstStyle/>
          <a:p>
            <a:r>
              <a:rPr lang="en-US" sz="3200" dirty="0">
                <a:latin typeface="Times New Roman" panose="02020603050405020304" pitchFamily="18" charset="0"/>
                <a:cs typeface="Times New Roman" panose="02020603050405020304" pitchFamily="18" charset="0"/>
              </a:rPr>
              <a:t>Case study number 1 </a:t>
            </a:r>
          </a:p>
        </p:txBody>
      </p:sp>
      <p:sp>
        <p:nvSpPr>
          <p:cNvPr id="3" name="Content Placeholder 2">
            <a:extLst>
              <a:ext uri="{FF2B5EF4-FFF2-40B4-BE49-F238E27FC236}">
                <a16:creationId xmlns:a16="http://schemas.microsoft.com/office/drawing/2014/main" id="{24F12E34-12BC-EF40-1A28-86CA27DB28B9}"/>
              </a:ext>
            </a:extLst>
          </p:cNvPr>
          <p:cNvSpPr>
            <a:spLocks noGrp="1"/>
          </p:cNvSpPr>
          <p:nvPr>
            <p:ph idx="1"/>
          </p:nvPr>
        </p:nvSpPr>
        <p:spPr>
          <a:xfrm>
            <a:off x="55659" y="881449"/>
            <a:ext cx="10758115" cy="5535254"/>
          </a:xfrm>
        </p:spPr>
        <p:txBody>
          <a:bodyPr/>
          <a:lstStyle/>
          <a:p>
            <a:r>
              <a:rPr lang="en-US" sz="2400" dirty="0">
                <a:latin typeface="Times New Roman" panose="02020603050405020304" pitchFamily="18" charset="0"/>
                <a:cs typeface="Times New Roman" panose="02020603050405020304" pitchFamily="18" charset="0"/>
              </a:rPr>
              <a:t>4. Trance termination: before we are finished, in the next few moments, I would like you to remind yourself of what you learned using the power of your breath and you imagination. You are so good at self hypnosis. I wonder when you’ll use this ‘special gift’ again~ to be in control. The more you practice, the easier it will be. Just like you practice playing piano and soccer drills. You should be very proud of yourself.  And you have chosen to ‘tap your fingers’ to remind you!</a:t>
            </a:r>
          </a:p>
          <a:p>
            <a:r>
              <a:rPr lang="en-US" sz="2400" dirty="0">
                <a:latin typeface="Times New Roman" panose="02020603050405020304" pitchFamily="18" charset="0"/>
                <a:cs typeface="Times New Roman" panose="02020603050405020304" pitchFamily="18" charset="0"/>
              </a:rPr>
              <a:t>In the next few moments, I invite you to take deeper breaths, feel your fingers and toes move, next hearing the sounds of the examination room, the beeps/buzzes of the room And then you can open your eyes and be proud of all you learned and did today. </a:t>
            </a:r>
          </a:p>
          <a:p>
            <a:endParaRPr lang="en-US" dirty="0"/>
          </a:p>
        </p:txBody>
      </p:sp>
      <p:pic>
        <p:nvPicPr>
          <p:cNvPr id="6" name="irc_mi" descr="Image result for funny image of relaxed dog google">
            <a:hlinkClick r:id="rId2"/>
            <a:extLst>
              <a:ext uri="{FF2B5EF4-FFF2-40B4-BE49-F238E27FC236}">
                <a16:creationId xmlns:a16="http://schemas.microsoft.com/office/drawing/2014/main" id="{A0461779-A6FC-89A7-D42D-53CB42D36205}"/>
              </a:ext>
            </a:extLst>
          </p:cNvPr>
          <p:cNvPicPr/>
          <p:nvPr/>
        </p:nvPicPr>
        <p:blipFill>
          <a:blip r:embed="rId3" cstate="print"/>
          <a:srcRect/>
          <a:stretch>
            <a:fillRect/>
          </a:stretch>
        </p:blipFill>
        <p:spPr bwMode="auto">
          <a:xfrm>
            <a:off x="3945924" y="4712868"/>
            <a:ext cx="3421501" cy="2078631"/>
          </a:xfrm>
          <a:prstGeom prst="rect">
            <a:avLst/>
          </a:prstGeom>
          <a:noFill/>
          <a:ln w="9525">
            <a:noFill/>
            <a:miter lim="800000"/>
            <a:headEnd/>
            <a:tailEnd/>
          </a:ln>
        </p:spPr>
      </p:pic>
    </p:spTree>
    <p:extLst>
      <p:ext uri="{BB962C8B-B14F-4D97-AF65-F5344CB8AC3E}">
        <p14:creationId xmlns:p14="http://schemas.microsoft.com/office/powerpoint/2010/main" val="332743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09DED-067E-8BDA-D34D-2FE4A825CFBC}"/>
              </a:ext>
            </a:extLst>
          </p:cNvPr>
          <p:cNvSpPr>
            <a:spLocks noGrp="1"/>
          </p:cNvSpPr>
          <p:nvPr>
            <p:ph type="title"/>
          </p:nvPr>
        </p:nvSpPr>
        <p:spPr>
          <a:xfrm>
            <a:off x="838200" y="174567"/>
            <a:ext cx="10515600" cy="922149"/>
          </a:xfrm>
        </p:spPr>
        <p:txBody>
          <a:bodyPr>
            <a:normAutofit/>
          </a:bodyPr>
          <a:lstStyle/>
          <a:p>
            <a:r>
              <a:rPr lang="en-US" sz="3200" dirty="0">
                <a:latin typeface="Times New Roman" panose="02020603050405020304" pitchFamily="18" charset="0"/>
                <a:cs typeface="Times New Roman" panose="02020603050405020304" pitchFamily="18" charset="0"/>
              </a:rPr>
              <a:t>Needle Phobia: 9 </a:t>
            </a:r>
            <a:r>
              <a:rPr lang="en-US" sz="3200" dirty="0" err="1">
                <a:latin typeface="Times New Roman" panose="02020603050405020304" pitchFamily="18" charset="0"/>
                <a:cs typeface="Times New Roman" panose="02020603050405020304" pitchFamily="18" charset="0"/>
              </a:rPr>
              <a:t>y.o</a:t>
            </a:r>
            <a:r>
              <a:rPr lang="en-US" sz="3200" dirty="0">
                <a:latin typeface="Times New Roman" panose="02020603050405020304" pitchFamily="18" charset="0"/>
                <a:cs typeface="Times New Roman" panose="02020603050405020304" pitchFamily="18" charset="0"/>
              </a:rPr>
              <a:t>. male with leukemia: Magic Glove </a:t>
            </a:r>
          </a:p>
        </p:txBody>
      </p:sp>
      <p:sp>
        <p:nvSpPr>
          <p:cNvPr id="3" name="Content Placeholder 2">
            <a:extLst>
              <a:ext uri="{FF2B5EF4-FFF2-40B4-BE49-F238E27FC236}">
                <a16:creationId xmlns:a16="http://schemas.microsoft.com/office/drawing/2014/main" id="{ADCFA056-7713-7038-2C07-61E6364FD1FD}"/>
              </a:ext>
            </a:extLst>
          </p:cNvPr>
          <p:cNvSpPr>
            <a:spLocks noGrp="1"/>
          </p:cNvSpPr>
          <p:nvPr>
            <p:ph idx="1"/>
          </p:nvPr>
        </p:nvSpPr>
        <p:spPr>
          <a:xfrm>
            <a:off x="224443" y="872837"/>
            <a:ext cx="8653549" cy="5810596"/>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Chart reviewed</a:t>
            </a:r>
          </a:p>
          <a:p>
            <a:pPr marL="0" indent="0">
              <a:buNone/>
            </a:pPr>
            <a:r>
              <a:rPr lang="en-US" sz="2400" dirty="0">
                <a:latin typeface="Times New Roman" panose="02020603050405020304" pitchFamily="18" charset="0"/>
                <a:cs typeface="Times New Roman" panose="02020603050405020304" pitchFamily="18" charset="0"/>
              </a:rPr>
              <a:t>Discussed ‘Magic Glove’ technique to assist ‘mind’ analgesia with parent and child. They had already viewed Dr Kuttner’s Magic Glove video  Patient has worked with </a:t>
            </a:r>
            <a:r>
              <a:rPr lang="en-US" sz="2400" i="1" dirty="0">
                <a:latin typeface="Times New Roman" panose="02020603050405020304" pitchFamily="18" charset="0"/>
                <a:cs typeface="Times New Roman" panose="02020603050405020304" pitchFamily="18" charset="0"/>
              </a:rPr>
              <a:t>Child Life Specialists to learn </a:t>
            </a:r>
            <a:r>
              <a:rPr lang="en-US" sz="2400" dirty="0">
                <a:latin typeface="Times New Roman" panose="02020603050405020304" pitchFamily="18" charset="0"/>
                <a:cs typeface="Times New Roman" panose="02020603050405020304" pitchFamily="18" charset="0"/>
              </a:rPr>
              <a:t>relaxation strategies</a:t>
            </a:r>
          </a:p>
          <a:p>
            <a:pPr marL="0" indent="0">
              <a:buNone/>
            </a:pPr>
            <a:r>
              <a:rPr lang="en-US" sz="2400" dirty="0">
                <a:latin typeface="Times New Roman" panose="02020603050405020304" pitchFamily="18" charset="0"/>
                <a:cs typeface="Times New Roman" panose="02020603050405020304" pitchFamily="18" charset="0"/>
              </a:rPr>
              <a:t>Please note at Connecticut Children’s we used 2 different topicals to assist with procedural discomfort. These medications placed 60 min before IV insertion or shot. In order to establish patient/family  confidence therefore building rapport these medications need to be placed for appropriate time. </a:t>
            </a:r>
            <a:r>
              <a:rPr lang="en-US" sz="2400" i="1" dirty="0">
                <a:latin typeface="Times New Roman" panose="02020603050405020304" pitchFamily="18" charset="0"/>
                <a:cs typeface="Times New Roman" panose="02020603050405020304" pitchFamily="18" charset="0"/>
              </a:rPr>
              <a:t>Importance of Child Life Specialists cannot be overstated </a:t>
            </a:r>
          </a:p>
          <a:p>
            <a:pPr marL="0" indent="0">
              <a:buNone/>
            </a:pPr>
            <a:r>
              <a:rPr lang="en-US" sz="2400" dirty="0">
                <a:latin typeface="Times New Roman" panose="02020603050405020304" pitchFamily="18" charset="0"/>
                <a:cs typeface="Times New Roman" panose="02020603050405020304" pitchFamily="18" charset="0"/>
              </a:rPr>
              <a:t>The patient enjoyed playing basketball, ice hockey and loved watching these sports on television and through via games. He also enjoyed ‘magic’ videos and was curious about the ‘Magic Glove’ technique </a:t>
            </a:r>
          </a:p>
        </p:txBody>
      </p:sp>
      <p:pic>
        <p:nvPicPr>
          <p:cNvPr id="5" name="Picture 2" descr="http://t0.gstatic.com/images?q=tbn:ANd9GcQ8UILELL63UO7pgHRz1DbbC5EF5366m9XSKwWAdL-Lf1JLN7B4">
            <a:hlinkClick r:id="rId2"/>
            <a:extLst>
              <a:ext uri="{FF2B5EF4-FFF2-40B4-BE49-F238E27FC236}">
                <a16:creationId xmlns:a16="http://schemas.microsoft.com/office/drawing/2014/main" id="{B7390E03-0990-195C-9B8E-5573D7545FC7}"/>
              </a:ext>
            </a:extLst>
          </p:cNvPr>
          <p:cNvPicPr>
            <a:picLocks noChangeAspect="1" noChangeArrowheads="1"/>
          </p:cNvPicPr>
          <p:nvPr/>
        </p:nvPicPr>
        <p:blipFill>
          <a:blip r:embed="rId3" cstate="print"/>
          <a:srcRect l="17234" r="17037" b="1"/>
          <a:stretch>
            <a:fillRect/>
          </a:stretch>
        </p:blipFill>
        <p:spPr bwMode="auto">
          <a:xfrm>
            <a:off x="8963796" y="3179805"/>
            <a:ext cx="3003761" cy="3503628"/>
          </a:xfrm>
          <a:prstGeom prst="rect">
            <a:avLst/>
          </a:prstGeom>
          <a:noFill/>
        </p:spPr>
      </p:pic>
    </p:spTree>
    <p:extLst>
      <p:ext uri="{BB962C8B-B14F-4D97-AF65-F5344CB8AC3E}">
        <p14:creationId xmlns:p14="http://schemas.microsoft.com/office/powerpoint/2010/main" val="103617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hot air balloon on sunset sky">
            <a:extLst>
              <a:ext uri="{FF2B5EF4-FFF2-40B4-BE49-F238E27FC236}">
                <a16:creationId xmlns:a16="http://schemas.microsoft.com/office/drawing/2014/main" id="{B13BD535-C39F-0AA6-AC90-053AE6D816BD}"/>
              </a:ext>
            </a:extLst>
          </p:cNvPr>
          <p:cNvPicPr>
            <a:picLocks noChangeAspect="1"/>
          </p:cNvPicPr>
          <p:nvPr/>
        </p:nvPicPr>
        <p:blipFill rotWithShape="1">
          <a:blip r:embed="rId2">
            <a:extLst>
              <a:ext uri="{28A0092B-C50C-407E-A947-70E740481C1C}">
                <a14:useLocalDpi xmlns:a14="http://schemas.microsoft.com/office/drawing/2010/main" val="0"/>
              </a:ext>
            </a:extLst>
          </a:blip>
          <a:srcRect r="2358"/>
          <a:stretch>
            <a:fillRect/>
          </a:stretch>
        </p:blipFill>
        <p:spPr>
          <a:xfrm>
            <a:off x="6892021" y="1452358"/>
            <a:ext cx="5296930" cy="500525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10E012-8EAB-C1EF-3140-2D4B9A9604A2}"/>
              </a:ext>
            </a:extLst>
          </p:cNvPr>
          <p:cNvSpPr>
            <a:spLocks noGrp="1"/>
          </p:cNvSpPr>
          <p:nvPr>
            <p:ph type="title"/>
          </p:nvPr>
        </p:nvSpPr>
        <p:spPr>
          <a:xfrm>
            <a:off x="156519" y="-420183"/>
            <a:ext cx="7595286" cy="1899912"/>
          </a:xfrm>
        </p:spPr>
        <p:txBody>
          <a:bodyPr>
            <a:normAutofit/>
          </a:bodyPr>
          <a:lstStyle/>
          <a:p>
            <a:r>
              <a:rPr lang="en-US" sz="3200" dirty="0">
                <a:latin typeface="Times New Roman" panose="02020603050405020304" pitchFamily="18" charset="0"/>
                <a:cs typeface="Times New Roman" panose="02020603050405020304" pitchFamily="18" charset="0"/>
              </a:rPr>
              <a:t>Needle Phobia: Magic Glove continued</a:t>
            </a:r>
          </a:p>
        </p:txBody>
      </p:sp>
      <p:sp>
        <p:nvSpPr>
          <p:cNvPr id="3" name="Content Placeholder 2">
            <a:extLst>
              <a:ext uri="{FF2B5EF4-FFF2-40B4-BE49-F238E27FC236}">
                <a16:creationId xmlns:a16="http://schemas.microsoft.com/office/drawing/2014/main" id="{6413F54E-C694-2F0E-112B-3D0BAEFF0F05}"/>
              </a:ext>
            </a:extLst>
          </p:cNvPr>
          <p:cNvSpPr>
            <a:spLocks noGrp="1"/>
          </p:cNvSpPr>
          <p:nvPr>
            <p:ph idx="1"/>
          </p:nvPr>
        </p:nvSpPr>
        <p:spPr>
          <a:xfrm>
            <a:off x="469556" y="1129553"/>
            <a:ext cx="6268995" cy="5506267"/>
          </a:xfrm>
        </p:spPr>
        <p:txBody>
          <a:bodyPr>
            <a:normAutofit fontScale="92500" lnSpcReduction="10000"/>
          </a:bodyPr>
          <a:lstStyle/>
          <a:p>
            <a:pPr marL="0" indent="0">
              <a:buNone/>
            </a:pPr>
            <a:r>
              <a:rPr lang="en-US" sz="2200" dirty="0">
                <a:latin typeface="Times New Roman" panose="02020603050405020304" pitchFamily="18" charset="0"/>
                <a:cs typeface="Times New Roman" panose="02020603050405020304" pitchFamily="18" charset="0"/>
              </a:rPr>
              <a:t>We started the session with slow deep abdominal breathing. He also wanted to incorporate progressive muscle relaxation. </a:t>
            </a:r>
          </a:p>
          <a:p>
            <a:pPr marL="0" indent="0">
              <a:buNone/>
            </a:pPr>
            <a:r>
              <a:rPr lang="en-US" sz="2200" dirty="0">
                <a:latin typeface="Times New Roman" panose="02020603050405020304" pitchFamily="18" charset="0"/>
                <a:cs typeface="Times New Roman" panose="02020603050405020304" pitchFamily="18" charset="0"/>
              </a:rPr>
              <a:t>We tested both hands prior to magic Glove application and they felt the same. He wanted the glove to be placed on right hand. The Magic Glove was placed after ‘numbing cream’ was added onto his hand through imagery. There was just the ‘right amount of cream and the right amount of time’  He then added  sky blue sparkles to make the magic glove work even better. He was able to close his eyes to assist the hand in becoming even sleepier. WE tested the effect of the Magic Glove and he felt a difference in right hand versus left hand. I continued with ego strengthening language, He then was able to transfer the numbness to her left hand. With further support he then transferred the numb/sleepy sensation to left upper outer arm (in case future shot) He was surprised and thrilled with his own ability to experience this phenomenon. I then 'removed' the Magic Glove and made sure that all areas were back to normal sensation.  </a:t>
            </a:r>
          </a:p>
          <a:p>
            <a:endParaRPr lang="en-US" sz="1100" dirty="0"/>
          </a:p>
        </p:txBody>
      </p:sp>
    </p:spTree>
    <p:extLst>
      <p:ext uri="{BB962C8B-B14F-4D97-AF65-F5344CB8AC3E}">
        <p14:creationId xmlns:p14="http://schemas.microsoft.com/office/powerpoint/2010/main" val="265514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E437E-FBDA-595D-AB73-9D3DDCE86E24}"/>
              </a:ext>
            </a:extLst>
          </p:cNvPr>
          <p:cNvSpPr>
            <a:spLocks noGrp="1"/>
          </p:cNvSpPr>
          <p:nvPr>
            <p:ph type="title"/>
          </p:nvPr>
        </p:nvSpPr>
        <p:spPr>
          <a:xfrm>
            <a:off x="333487" y="-193638"/>
            <a:ext cx="10542518" cy="1616854"/>
          </a:xfrm>
        </p:spPr>
        <p:txBody>
          <a:bodyPr>
            <a:noAutofit/>
          </a:bodyPr>
          <a:lstStyle/>
          <a:p>
            <a:r>
              <a:rPr lang="en-US" sz="3200" dirty="0">
                <a:latin typeface="Times New Roman" panose="02020603050405020304" pitchFamily="18" charset="0"/>
                <a:cs typeface="Times New Roman" panose="02020603050405020304" pitchFamily="18" charset="0"/>
              </a:rPr>
              <a:t>Needle phobia: 13 </a:t>
            </a:r>
            <a:r>
              <a:rPr lang="en-US" sz="3200" dirty="0" err="1">
                <a:latin typeface="Times New Roman" panose="02020603050405020304" pitchFamily="18" charset="0"/>
                <a:cs typeface="Times New Roman" panose="02020603050405020304" pitchFamily="18" charset="0"/>
              </a:rPr>
              <a:t>y.o</a:t>
            </a:r>
            <a:r>
              <a:rPr lang="en-US" sz="3200" dirty="0">
                <a:latin typeface="Times New Roman" panose="02020603050405020304" pitchFamily="18" charset="0"/>
                <a:cs typeface="Times New Roman" panose="02020603050405020304" pitchFamily="18" charset="0"/>
              </a:rPr>
              <a:t>. male with cystic fibrosis </a:t>
            </a:r>
          </a:p>
        </p:txBody>
      </p:sp>
      <p:sp>
        <p:nvSpPr>
          <p:cNvPr id="3" name="Content Placeholder 2">
            <a:extLst>
              <a:ext uri="{FF2B5EF4-FFF2-40B4-BE49-F238E27FC236}">
                <a16:creationId xmlns:a16="http://schemas.microsoft.com/office/drawing/2014/main" id="{A29C5E6A-0820-9C51-2B6B-E897ACF0D8C7}"/>
              </a:ext>
            </a:extLst>
          </p:cNvPr>
          <p:cNvSpPr>
            <a:spLocks noGrp="1"/>
          </p:cNvSpPr>
          <p:nvPr>
            <p:ph idx="1"/>
          </p:nvPr>
        </p:nvSpPr>
        <p:spPr>
          <a:xfrm>
            <a:off x="-51357" y="623945"/>
            <a:ext cx="8664911" cy="7022698"/>
          </a:xfrm>
        </p:spPr>
        <p:txBody>
          <a:bodyPr>
            <a:noAutofit/>
          </a:bodyPr>
          <a:lstStyle/>
          <a:p>
            <a:endParaRPr lang="en-US" sz="1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 discussed in previous slides: Chart Review, Build Rapport, Discussion of hypnosis and specific use for this session, Consent, assent . Reviewed his ‘Imagery Questionnaire’ </a:t>
            </a:r>
            <a:r>
              <a:rPr lang="en-US" sz="2000" i="1" dirty="0">
                <a:latin typeface="Times New Roman" panose="02020603050405020304" pitchFamily="18" charset="0"/>
                <a:cs typeface="Times New Roman" panose="02020603050405020304" pitchFamily="18" charset="0"/>
              </a:rPr>
              <a:t>answers-he loves the outdoors: skiing, ice hockey</a:t>
            </a:r>
            <a:r>
              <a:rPr lang="en-US" sz="2000" dirty="0">
                <a:latin typeface="Times New Roman" panose="02020603050405020304" pitchFamily="18" charset="0"/>
                <a:cs typeface="Times New Roman" panose="02020603050405020304" pitchFamily="18" charset="0"/>
              </a:rPr>
              <a:t>, kayaking. We also had a discussion of his prior experiences with ‘needle’ interventions. He has used breathwork and imagery in past Child Life-partial success. He was eager to learn more.</a:t>
            </a:r>
          </a:p>
          <a:p>
            <a:r>
              <a:rPr lang="en-US" sz="2000" dirty="0">
                <a:latin typeface="Times New Roman" panose="02020603050405020304" pitchFamily="18" charset="0"/>
                <a:cs typeface="Times New Roman" panose="02020603050405020304" pitchFamily="18" charset="0"/>
              </a:rPr>
              <a:t>Session started with his selection of a small seashell from my collection as a ‘gift’ he gives himself for being here today and being curious of how he can use self hypnosis. He then closed his eyes and started using slow deep abdominal breathing- though I chose not to focus ‘so much’ on breathwork given cystic fibrosis- I then suggested progressive muscle relaxation starting with his toes and slowly moving up his body. Emphasizing tight muscle then release…with outbreath </a:t>
            </a:r>
          </a:p>
          <a:p>
            <a:r>
              <a:rPr lang="en-US" sz="2000" dirty="0">
                <a:latin typeface="Times New Roman" panose="02020603050405020304" pitchFamily="18" charset="0"/>
                <a:cs typeface="Times New Roman" panose="02020603050405020304" pitchFamily="18" charset="0"/>
              </a:rPr>
              <a:t>He was able to talk and use ideomotor signaling with head nod throughout session. Next, favorite place imagery. Once there, enjoying where he was. Ego strengthening language-you are doing this just right Great job! His ‘anchors’- seashell and thumb to index finger- to remember this feeling of relaxation and control, ease of acquiring.</a:t>
            </a:r>
          </a:p>
        </p:txBody>
      </p:sp>
      <p:pic>
        <p:nvPicPr>
          <p:cNvPr id="5" name="Picture 4" descr="Canoe on water during sunset">
            <a:extLst>
              <a:ext uri="{FF2B5EF4-FFF2-40B4-BE49-F238E27FC236}">
                <a16:creationId xmlns:a16="http://schemas.microsoft.com/office/drawing/2014/main" id="{1AEC3EB2-8F5F-B7C5-993D-C145CF24BE6C}"/>
              </a:ext>
            </a:extLst>
          </p:cNvPr>
          <p:cNvPicPr>
            <a:picLocks noChangeAspect="1"/>
          </p:cNvPicPr>
          <p:nvPr/>
        </p:nvPicPr>
        <p:blipFill rotWithShape="1">
          <a:blip r:embed="rId2"/>
          <a:srcRect l="21366" r="18403" b="1"/>
          <a:stretch>
            <a:fillRect/>
          </a:stretch>
        </p:blipFill>
        <p:spPr>
          <a:xfrm>
            <a:off x="8793757" y="2299180"/>
            <a:ext cx="3266346" cy="3291840"/>
          </a:xfrm>
          <a:prstGeom prst="rect">
            <a:avLst/>
          </a:prstGeom>
        </p:spPr>
      </p:pic>
    </p:spTree>
    <p:extLst>
      <p:ext uri="{BB962C8B-B14F-4D97-AF65-F5344CB8AC3E}">
        <p14:creationId xmlns:p14="http://schemas.microsoft.com/office/powerpoint/2010/main" val="163192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2B9C-9D36-D5B9-C646-99F730006A02}"/>
              </a:ext>
            </a:extLst>
          </p:cNvPr>
          <p:cNvSpPr>
            <a:spLocks noGrp="1"/>
          </p:cNvSpPr>
          <p:nvPr>
            <p:ph type="title"/>
          </p:nvPr>
        </p:nvSpPr>
        <p:spPr>
          <a:xfrm>
            <a:off x="838200" y="-741405"/>
            <a:ext cx="10515600" cy="2432094"/>
          </a:xfrm>
        </p:spPr>
        <p:txBody>
          <a:bodyPr>
            <a:normAutofit/>
          </a:bodyPr>
          <a:lstStyle/>
          <a:p>
            <a:r>
              <a:rPr lang="en-US" sz="3200" dirty="0">
                <a:latin typeface="Times New Roman" panose="02020603050405020304" pitchFamily="18" charset="0"/>
                <a:cs typeface="Times New Roman" panose="02020603050405020304" pitchFamily="18" charset="0"/>
              </a:rPr>
              <a:t>Needle phobia: 13 </a:t>
            </a:r>
            <a:r>
              <a:rPr lang="en-US" sz="3200" dirty="0" err="1">
                <a:latin typeface="Times New Roman" panose="02020603050405020304" pitchFamily="18" charset="0"/>
                <a:cs typeface="Times New Roman" panose="02020603050405020304" pitchFamily="18" charset="0"/>
              </a:rPr>
              <a:t>y.o</a:t>
            </a:r>
            <a:r>
              <a:rPr lang="en-US" sz="3200" dirty="0">
                <a:latin typeface="Times New Roman" panose="02020603050405020304" pitchFamily="18" charset="0"/>
                <a:cs typeface="Times New Roman" panose="02020603050405020304" pitchFamily="18" charset="0"/>
              </a:rPr>
              <a:t>. male with cystic fibrosis </a:t>
            </a:r>
            <a:endParaRPr lang="en-US" sz="3200" dirty="0"/>
          </a:p>
        </p:txBody>
      </p:sp>
      <p:sp>
        <p:nvSpPr>
          <p:cNvPr id="3" name="Content Placeholder 2">
            <a:extLst>
              <a:ext uri="{FF2B5EF4-FFF2-40B4-BE49-F238E27FC236}">
                <a16:creationId xmlns:a16="http://schemas.microsoft.com/office/drawing/2014/main" id="{3CCB98CB-72EA-AC7B-B9F6-DEBDB86C41B4}"/>
              </a:ext>
            </a:extLst>
          </p:cNvPr>
          <p:cNvSpPr>
            <a:spLocks noGrp="1"/>
          </p:cNvSpPr>
          <p:nvPr>
            <p:ph idx="1"/>
          </p:nvPr>
        </p:nvSpPr>
        <p:spPr>
          <a:xfrm>
            <a:off x="-65903" y="1005016"/>
            <a:ext cx="8954530" cy="6074637"/>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I then introduced ‘concept’ of brain as a computer. We can delete unhelpful files- such as negative past discomfort experiences- and replace with new files. We can also imagine a computer screen which has dials/on off switch/ I wonder what you decide to choose in order to ‘not pay attention’ to next needle procedure? Will you ‘turn off’ discomfort/bother switch? Or decrease volume or delete altogether for that moment? Or something else? It’s up to you. That’s right  It’s up to you. You are in charge of your brain/computer.  Perhaps once you’ve decided you can let me know with head nod or use your words. He then nodded. That’s great. </a:t>
            </a:r>
          </a:p>
          <a:p>
            <a:r>
              <a:rPr lang="en-US" sz="9600" dirty="0">
                <a:latin typeface="Times New Roman" panose="02020603050405020304" pitchFamily="18" charset="0"/>
                <a:cs typeface="Times New Roman" panose="02020603050405020304" pitchFamily="18" charset="0"/>
              </a:rPr>
              <a:t>You can continue to enjoy your favorite place. Truly be ‘there wherever there is.. Perhaps explore sights, sounds, smells, touch and even taste to the fullest Notice how your body feels when you’re in this place you’ve chosen  Remember you can be there anytime, for a long or as short as you like. That’s right! Great job! Take in all those good feelings with you. A present you give yourself.  </a:t>
            </a:r>
          </a:p>
          <a:p>
            <a:endParaRPr lang="en-US" dirty="0"/>
          </a:p>
        </p:txBody>
      </p:sp>
      <p:pic>
        <p:nvPicPr>
          <p:cNvPr id="5" name="Picture 5" descr="a_meditation21248038287">
            <a:extLst>
              <a:ext uri="{FF2B5EF4-FFF2-40B4-BE49-F238E27FC236}">
                <a16:creationId xmlns:a16="http://schemas.microsoft.com/office/drawing/2014/main" id="{849532B7-17E7-6D5E-3D59-2CEFB7FDFB15}"/>
              </a:ext>
            </a:extLst>
          </p:cNvPr>
          <p:cNvPicPr>
            <a:picLocks noChangeAspect="1" noChangeArrowheads="1"/>
          </p:cNvPicPr>
          <p:nvPr/>
        </p:nvPicPr>
        <p:blipFill>
          <a:blip r:embed="rId2" cstate="print"/>
          <a:srcRect/>
          <a:stretch>
            <a:fillRect/>
          </a:stretch>
        </p:blipFill>
        <p:spPr bwMode="auto">
          <a:xfrm>
            <a:off x="8888627" y="4006940"/>
            <a:ext cx="3237470" cy="2851060"/>
          </a:xfrm>
          <a:prstGeom prst="rect">
            <a:avLst/>
          </a:prstGeom>
          <a:noFill/>
        </p:spPr>
      </p:pic>
      <p:sp>
        <p:nvSpPr>
          <p:cNvPr id="6" name="TextBox 5">
            <a:extLst>
              <a:ext uri="{FF2B5EF4-FFF2-40B4-BE49-F238E27FC236}">
                <a16:creationId xmlns:a16="http://schemas.microsoft.com/office/drawing/2014/main" id="{C7C11E1D-C588-F5EB-50F8-DCD31FD080E4}"/>
              </a:ext>
            </a:extLst>
          </p:cNvPr>
          <p:cNvSpPr txBox="1"/>
          <p:nvPr/>
        </p:nvSpPr>
        <p:spPr>
          <a:xfrm>
            <a:off x="9045146" y="5478939"/>
            <a:ext cx="1889554" cy="1036181"/>
          </a:xfrm>
          <a:prstGeom prst="rect">
            <a:avLst/>
          </a:prstGeom>
          <a:noFill/>
        </p:spPr>
        <p:txBody>
          <a:bodyPr wrap="square" rtlCol="0">
            <a:spAutoFit/>
          </a:bodyPr>
          <a:lstStyle/>
          <a:p>
            <a:pPr marL="171450" indent="-171450" defTabSz="685800">
              <a:spcBef>
                <a:spcPts val="750"/>
              </a:spcBef>
              <a:buNone/>
            </a:pPr>
            <a:r>
              <a:rPr lang="en-US" sz="1200" b="1" dirty="0">
                <a:solidFill>
                  <a:schemeClr val="bg1"/>
                </a:solidFill>
                <a:latin typeface="Times New Roman" panose="02020603050405020304" pitchFamily="18" charset="0"/>
                <a:cs typeface="Times New Roman" panose="02020603050405020304" pitchFamily="18" charset="0"/>
              </a:rPr>
              <a:t>Learn to be silent.</a:t>
            </a:r>
          </a:p>
          <a:p>
            <a:pPr marL="171450" indent="-171450" defTabSz="685800">
              <a:spcBef>
                <a:spcPts val="750"/>
              </a:spcBef>
              <a:buNone/>
            </a:pPr>
            <a:r>
              <a:rPr lang="en-US" sz="1200" b="1" dirty="0">
                <a:solidFill>
                  <a:schemeClr val="bg1"/>
                </a:solidFill>
                <a:latin typeface="Times New Roman" panose="02020603050405020304" pitchFamily="18" charset="0"/>
                <a:cs typeface="Times New Roman" panose="02020603050405020304" pitchFamily="18" charset="0"/>
              </a:rPr>
              <a:t>Let your quiet mind listen…</a:t>
            </a:r>
          </a:p>
          <a:p>
            <a:pPr marL="171450" indent="-171450" defTabSz="685800">
              <a:spcBef>
                <a:spcPts val="750"/>
              </a:spcBef>
              <a:buNone/>
            </a:pPr>
            <a:r>
              <a:rPr lang="en-US" sz="1200" b="1" dirty="0">
                <a:solidFill>
                  <a:schemeClr val="bg1"/>
                </a:solidFill>
                <a:latin typeface="Times New Roman" panose="02020603050405020304" pitchFamily="18" charset="0"/>
                <a:cs typeface="Times New Roman" panose="02020603050405020304" pitchFamily="18" charset="0"/>
              </a:rPr>
              <a:t>and absorb.   </a:t>
            </a:r>
            <a:r>
              <a:rPr lang="en-US" sz="1200" dirty="0">
                <a:solidFill>
                  <a:schemeClr val="bg1"/>
                </a:solidFill>
                <a:latin typeface="Times New Roman" panose="02020603050405020304" pitchFamily="18" charset="0"/>
                <a:cs typeface="Times New Roman" panose="02020603050405020304" pitchFamily="18" charset="0"/>
              </a:rPr>
              <a:t>Pythagoras</a:t>
            </a:r>
          </a:p>
        </p:txBody>
      </p:sp>
    </p:spTree>
    <p:extLst>
      <p:ext uri="{BB962C8B-B14F-4D97-AF65-F5344CB8AC3E}">
        <p14:creationId xmlns:p14="http://schemas.microsoft.com/office/powerpoint/2010/main" val="300538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C6F3-04D0-FDCC-9274-010163896E5B}"/>
              </a:ext>
            </a:extLst>
          </p:cNvPr>
          <p:cNvSpPr>
            <a:spLocks noGrp="1"/>
          </p:cNvSpPr>
          <p:nvPr>
            <p:ph type="title"/>
          </p:nvPr>
        </p:nvSpPr>
        <p:spPr>
          <a:xfrm>
            <a:off x="838200" y="365126"/>
            <a:ext cx="10515600" cy="315912"/>
          </a:xfrm>
        </p:spPr>
        <p:txBody>
          <a:bodyPr>
            <a:normAutofit fontScale="90000"/>
          </a:bodyPr>
          <a:lstStyle/>
          <a:p>
            <a:r>
              <a:rPr lang="en-US" sz="3200" dirty="0">
                <a:latin typeface="Times New Roman" panose="02020603050405020304" pitchFamily="18" charset="0"/>
                <a:cs typeface="Times New Roman" panose="02020603050405020304" pitchFamily="18" charset="0"/>
              </a:rPr>
              <a:t>Needle phobia: 13 </a:t>
            </a:r>
            <a:r>
              <a:rPr lang="en-US" sz="3200" dirty="0" err="1">
                <a:latin typeface="Times New Roman" panose="02020603050405020304" pitchFamily="18" charset="0"/>
                <a:cs typeface="Times New Roman" panose="02020603050405020304" pitchFamily="18" charset="0"/>
              </a:rPr>
              <a:t>y.o</a:t>
            </a:r>
            <a:r>
              <a:rPr lang="en-US" sz="3200" dirty="0">
                <a:latin typeface="Times New Roman" panose="02020603050405020304" pitchFamily="18" charset="0"/>
                <a:cs typeface="Times New Roman" panose="02020603050405020304" pitchFamily="18" charset="0"/>
              </a:rPr>
              <a:t>. male with cystic fibrosis </a:t>
            </a:r>
            <a:endParaRPr lang="en-US" sz="3200" dirty="0"/>
          </a:p>
        </p:txBody>
      </p:sp>
      <p:sp>
        <p:nvSpPr>
          <p:cNvPr id="3" name="Content Placeholder 2">
            <a:extLst>
              <a:ext uri="{FF2B5EF4-FFF2-40B4-BE49-F238E27FC236}">
                <a16:creationId xmlns:a16="http://schemas.microsoft.com/office/drawing/2014/main" id="{C6369F8F-4CE1-0AD2-86CF-796C9431F626}"/>
              </a:ext>
            </a:extLst>
          </p:cNvPr>
          <p:cNvSpPr>
            <a:spLocks noGrp="1"/>
          </p:cNvSpPr>
          <p:nvPr>
            <p:ph idx="1"/>
          </p:nvPr>
        </p:nvSpPr>
        <p:spPr>
          <a:xfrm>
            <a:off x="296562" y="848497"/>
            <a:ext cx="11057238" cy="5328466"/>
          </a:xfrm>
        </p:spPr>
        <p:txBody>
          <a:bodyPr>
            <a:normAutofit lnSpcReduction="10000"/>
          </a:bodyPr>
          <a:lstStyle/>
          <a:p>
            <a:r>
              <a:rPr lang="en-US" dirty="0">
                <a:latin typeface="Times New Roman" panose="02020603050405020304" pitchFamily="18" charset="0"/>
                <a:cs typeface="Times New Roman" panose="02020603050405020304" pitchFamily="18" charset="0"/>
              </a:rPr>
              <a:t>In a few moments, I’ll ask you to gently return to this room Perhaps you can gently move your toes, feet, hands, arms whatever you like to gently return to this room. Notice sounds of the room and my voice  When you’re ready, you’ll be back here with me </a:t>
            </a:r>
          </a:p>
          <a:p>
            <a:r>
              <a:rPr lang="en-US" dirty="0">
                <a:latin typeface="Times New Roman" panose="02020603050405020304" pitchFamily="18" charset="0"/>
                <a:cs typeface="Times New Roman" panose="02020603050405020304" pitchFamily="18" charset="0"/>
              </a:rPr>
              <a:t>That’s right Great job!!  Are you totally back? Great!  Perhaps you can share this experience with me?- if you choose to </a:t>
            </a:r>
          </a:p>
          <a:p>
            <a:r>
              <a:rPr lang="en-US" dirty="0">
                <a:latin typeface="Times New Roman" panose="02020603050405020304" pitchFamily="18" charset="0"/>
                <a:cs typeface="Times New Roman" panose="02020603050405020304" pitchFamily="18" charset="0"/>
              </a:rPr>
              <a:t>He used on/off Pain switch –red (on)/yellow in between- to green (off) pain. </a:t>
            </a:r>
          </a:p>
          <a:p>
            <a:r>
              <a:rPr lang="en-US" dirty="0">
                <a:latin typeface="Times New Roman" panose="02020603050405020304" pitchFamily="18" charset="0"/>
                <a:cs typeface="Times New Roman" panose="02020603050405020304" pitchFamily="18" charset="0"/>
              </a:rPr>
              <a:t>He imagined himself in exam room prior to IV insertion. He accessed his computer to be sure it was in ‘green mode’ </a:t>
            </a:r>
            <a:r>
              <a:rPr lang="en-US" b="1" dirty="0">
                <a:latin typeface="Times New Roman" panose="02020603050405020304" pitchFamily="18" charset="0"/>
                <a:cs typeface="Times New Roman" panose="02020603050405020304" pitchFamily="18" charset="0"/>
              </a:rPr>
              <a:t>He shared he doesn’t always want it to be in green because as an athlete, he needs to know if/when he feels pain. Amazing</a:t>
            </a:r>
            <a:r>
              <a:rPr lang="en-US" dirty="0">
                <a:latin typeface="Times New Roman" panose="02020603050405020304" pitchFamily="18" charset="0"/>
                <a:cs typeface="Times New Roman" panose="02020603050405020304" pitchFamily="18" charset="0"/>
              </a:rPr>
              <a:t>! He ‘saw himself ‘get the IV’ but by that time he was in a favorite place</a:t>
            </a:r>
            <a:endParaRPr lang="en-US" dirty="0"/>
          </a:p>
        </p:txBody>
      </p:sp>
      <p:sp>
        <p:nvSpPr>
          <p:cNvPr id="6" name="TextBox 5">
            <a:extLst>
              <a:ext uri="{FF2B5EF4-FFF2-40B4-BE49-F238E27FC236}">
                <a16:creationId xmlns:a16="http://schemas.microsoft.com/office/drawing/2014/main" id="{F9133E85-4358-ECE5-1978-EE42A16ADAF3}"/>
              </a:ext>
            </a:extLst>
          </p:cNvPr>
          <p:cNvSpPr txBox="1"/>
          <p:nvPr/>
        </p:nvSpPr>
        <p:spPr>
          <a:xfrm>
            <a:off x="2183027" y="5684108"/>
            <a:ext cx="22435960" cy="923330"/>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You may Notice that I did ‘less’ talking with this patient. </a:t>
            </a:r>
          </a:p>
          <a:p>
            <a:r>
              <a:rPr lang="en-US" i="1" dirty="0">
                <a:latin typeface="Times New Roman" panose="02020603050405020304" pitchFamily="18" charset="0"/>
                <a:cs typeface="Times New Roman" panose="02020603050405020304" pitchFamily="18" charset="0"/>
              </a:rPr>
              <a:t>He had already demonstrated successful use of his relaxation Toolbox  </a:t>
            </a:r>
          </a:p>
          <a:p>
            <a:r>
              <a:rPr lang="en-US" i="1" dirty="0">
                <a:latin typeface="Times New Roman" panose="02020603050405020304" pitchFamily="18" charset="0"/>
                <a:cs typeface="Times New Roman" panose="02020603050405020304" pitchFamily="18" charset="0"/>
              </a:rPr>
              <a:t>I did not want to ‘interfere’ but yet – our mind will pay attention/</a:t>
            </a:r>
            <a:r>
              <a:rPr lang="en-US" b="1" i="1" dirty="0">
                <a:latin typeface="Times New Roman" panose="02020603050405020304" pitchFamily="18" charset="0"/>
                <a:cs typeface="Times New Roman" panose="02020603050405020304" pitchFamily="18" charset="0"/>
              </a:rPr>
              <a:t>or not </a:t>
            </a:r>
            <a:r>
              <a:rPr lang="en-US" i="1" dirty="0">
                <a:latin typeface="Times New Roman" panose="02020603050405020304" pitchFamily="18" charset="0"/>
                <a:cs typeface="Times New Roman" panose="02020603050405020304" pitchFamily="18" charset="0"/>
              </a:rPr>
              <a:t>as needed.      </a:t>
            </a:r>
          </a:p>
        </p:txBody>
      </p:sp>
    </p:spTree>
    <p:extLst>
      <p:ext uri="{BB962C8B-B14F-4D97-AF65-F5344CB8AC3E}">
        <p14:creationId xmlns:p14="http://schemas.microsoft.com/office/powerpoint/2010/main" val="406623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sunset best"/>
          <p:cNvPicPr>
            <a:picLocks noGrp="1" noChangeAspect="1" noChangeArrowheads="1"/>
          </p:cNvPicPr>
          <p:nvPr>
            <p:ph sz="half" idx="2"/>
          </p:nvPr>
        </p:nvPicPr>
        <p:blipFill>
          <a:blip r:embed="rId3" cstate="print"/>
          <a:srcRect/>
          <a:stretch>
            <a:fillRect/>
          </a:stretch>
        </p:blipFill>
        <p:spPr>
          <a:xfrm>
            <a:off x="0" y="8238"/>
            <a:ext cx="12300155" cy="7924800"/>
          </a:xfrm>
          <a:noFill/>
        </p:spPr>
      </p:pic>
      <p:sp>
        <p:nvSpPr>
          <p:cNvPr id="32771" name="Text Box 11"/>
          <p:cNvSpPr txBox="1">
            <a:spLocks noChangeArrowheads="1"/>
          </p:cNvSpPr>
          <p:nvPr/>
        </p:nvSpPr>
        <p:spPr bwMode="auto">
          <a:xfrm>
            <a:off x="313038" y="3581402"/>
            <a:ext cx="11193162" cy="1615827"/>
          </a:xfrm>
          <a:prstGeom prst="rect">
            <a:avLst/>
          </a:prstGeom>
          <a:noFill/>
          <a:ln w="9525">
            <a:noFill/>
            <a:miter lim="800000"/>
            <a:headEnd/>
            <a:tailEnd/>
          </a:ln>
        </p:spPr>
        <p:txBody>
          <a:bodyPr wrap="square">
            <a:spAutoFit/>
          </a:bodyPr>
          <a:lstStyle/>
          <a:p>
            <a:pPr>
              <a:spcBef>
                <a:spcPct val="50000"/>
              </a:spcBef>
            </a:pPr>
            <a:r>
              <a:rPr lang="en-US" sz="2400" dirty="0">
                <a:solidFill>
                  <a:schemeClr val="bg1"/>
                </a:solidFill>
                <a:latin typeface="Times New Roman" panose="02020603050405020304" pitchFamily="18" charset="0"/>
                <a:cs typeface="Times New Roman" panose="02020603050405020304" pitchFamily="18" charset="0"/>
              </a:rPr>
              <a:t>The greatest discovery of my generation is that human beings,                                                                         by changing the inner attitudes of their minds, can change the outer aspects of their lives. William James </a:t>
            </a:r>
          </a:p>
          <a:p>
            <a:pPr>
              <a:spcBef>
                <a:spcPct val="50000"/>
              </a:spcBef>
            </a:pPr>
            <a:r>
              <a:rPr lang="en-US"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52497" y="683173"/>
            <a:ext cx="3734587" cy="769441"/>
          </a:xfrm>
          <a:prstGeom prst="rect">
            <a:avLst/>
          </a:prstGeom>
          <a:noFill/>
        </p:spPr>
        <p:txBody>
          <a:bodyPr wrap="square" rtlCol="0">
            <a:spAutoFit/>
          </a:bodyPr>
          <a:lstStyle/>
          <a:p>
            <a:r>
              <a:rPr lang="en-US" sz="4400" dirty="0"/>
              <a:t>   </a:t>
            </a:r>
            <a:r>
              <a:rPr lang="en-US" sz="3200" dirty="0">
                <a:solidFill>
                  <a:schemeClr val="bg1"/>
                </a:solidFill>
                <a:latin typeface="Times New Roman" panose="02020603050405020304" pitchFamily="18" charset="0"/>
                <a:cs typeface="Times New Roman" panose="02020603050405020304" pitchFamily="18" charset="0"/>
              </a:rPr>
              <a:t>Thank you</a:t>
            </a:r>
          </a:p>
        </p:txBody>
      </p:sp>
      <p:sp>
        <p:nvSpPr>
          <p:cNvPr id="6" name="TextBox 5"/>
          <p:cNvSpPr txBox="1"/>
          <p:nvPr/>
        </p:nvSpPr>
        <p:spPr>
          <a:xfrm>
            <a:off x="5923005" y="6096000"/>
            <a:ext cx="6157765" cy="923330"/>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Ana Maria Verissimo Prieto MD,MA</a:t>
            </a:r>
          </a:p>
          <a:p>
            <a:r>
              <a:rPr lang="en-US" dirty="0">
                <a:solidFill>
                  <a:schemeClr val="bg1"/>
                </a:solidFill>
                <a:latin typeface="Times New Roman" panose="02020603050405020304" pitchFamily="18" charset="0"/>
                <a:cs typeface="Times New Roman" panose="02020603050405020304" pitchFamily="18" charset="0"/>
              </a:rPr>
              <a:t>My contact info:resilience4now@gmail.com</a:t>
            </a:r>
          </a:p>
          <a:p>
            <a:r>
              <a:rPr lang="en-US" dirty="0">
                <a:solidFill>
                  <a:schemeClr val="bg1"/>
                </a:solidFill>
                <a:latin typeface="Times New Roman" panose="02020603050405020304" pitchFamily="18" charset="0"/>
                <a:cs typeface="Times New Roman" panose="02020603050405020304" pitchFamily="18" charset="0"/>
              </a:rPr>
              <a:t>Resiliencethroughreflection.org</a:t>
            </a:r>
          </a:p>
        </p:txBody>
      </p:sp>
    </p:spTree>
    <p:extLst>
      <p:ext uri="{BB962C8B-B14F-4D97-AF65-F5344CB8AC3E}">
        <p14:creationId xmlns:p14="http://schemas.microsoft.com/office/powerpoint/2010/main" val="3329835347"/>
      </p:ext>
    </p:extLst>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Cartoon Brain Png For Free On Mbtskoudsalg - Brain Clip Art - Free ...">
            <a:extLst>
              <a:ext uri="{FF2B5EF4-FFF2-40B4-BE49-F238E27FC236}">
                <a16:creationId xmlns:a16="http://schemas.microsoft.com/office/drawing/2014/main" id="{73C8BE7A-5D00-5E40-61DD-77E2273BF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822" y="1228654"/>
            <a:ext cx="2375401" cy="1852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BB2DB4-CBA3-7C8A-A27F-F47F07D7A634}"/>
              </a:ext>
            </a:extLst>
          </p:cNvPr>
          <p:cNvSpPr txBox="1"/>
          <p:nvPr/>
        </p:nvSpPr>
        <p:spPr>
          <a:xfrm>
            <a:off x="390617" y="175098"/>
            <a:ext cx="11801382" cy="212365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Ana Maria Verissimo-Prieto, M.D.</a:t>
            </a:r>
            <a:br>
              <a:rPr lang="en-US" sz="20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Resilience Through Reflection, LLC </a:t>
            </a:r>
            <a:r>
              <a:rPr lang="en-US" sz="800" i="1" dirty="0">
                <a:latin typeface="Arial" panose="020B0604020202020204" pitchFamily="34" charset="0"/>
                <a:cs typeface="Arial" panose="020B0604020202020204" pitchFamily="34" charset="0"/>
              </a:rPr>
              <a:t>TM</a:t>
            </a:r>
            <a:br>
              <a:rPr lang="en-US" sz="1600" i="1"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hlinkClick r:id="rId3"/>
              </a:rPr>
              <a:t>resilience4now@gmail.com</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Your brain can help you </a:t>
            </a:r>
            <a:r>
              <a:rPr lang="en-US" sz="1600" b="1" dirty="0">
                <a:latin typeface="Arial" panose="020B0604020202020204" pitchFamily="34" charset="0"/>
                <a:cs typeface="Arial" panose="020B0604020202020204" pitchFamily="34" charset="0"/>
              </a:rPr>
              <a:t>stay</a:t>
            </a:r>
            <a:r>
              <a:rPr lang="en-US" sz="1600" dirty="0">
                <a:latin typeface="Arial" panose="020B0604020202020204" pitchFamily="34" charset="0"/>
                <a:cs typeface="Arial" panose="020B0604020202020204" pitchFamily="34" charset="0"/>
              </a:rPr>
              <a:t> ‘in control’ even when                     								your emotions want to ‘</a:t>
            </a:r>
            <a:r>
              <a:rPr lang="en-US" sz="1600" i="1" dirty="0">
                <a:latin typeface="Arial" panose="020B0604020202020204" pitchFamily="34" charset="0"/>
                <a:cs typeface="Arial" panose="020B0604020202020204" pitchFamily="34" charset="0"/>
              </a:rPr>
              <a:t>take</a:t>
            </a:r>
            <a:r>
              <a:rPr lang="en-US" sz="1600" dirty="0">
                <a:latin typeface="Arial" panose="020B0604020202020204" pitchFamily="34" charset="0"/>
                <a:cs typeface="Arial" panose="020B0604020202020204" pitchFamily="34" charset="0"/>
              </a:rPr>
              <a:t>’ control.</a:t>
            </a:r>
          </a:p>
          <a:p>
            <a:r>
              <a:rPr lang="en-US" sz="1600" dirty="0">
                <a:latin typeface="Arial" panose="020B0604020202020204" pitchFamily="34" charset="0"/>
                <a:cs typeface="Arial" panose="020B0604020202020204" pitchFamily="34" charset="0"/>
              </a:rPr>
              <a:t>								 It’s easy… it takes practice …and you get to 									create what’s best for you. </a:t>
            </a:r>
          </a:p>
        </p:txBody>
      </p:sp>
      <p:pic>
        <p:nvPicPr>
          <p:cNvPr id="1028" name="Picture 4" descr="See related image detail. Calming Strategies Printable Puzzles by Stress Less with Susan | TPT">
            <a:extLst>
              <a:ext uri="{FF2B5EF4-FFF2-40B4-BE49-F238E27FC236}">
                <a16:creationId xmlns:a16="http://schemas.microsoft.com/office/drawing/2014/main" id="{A7106C1C-44CF-109D-2C75-EDD993F22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731" y="2145830"/>
            <a:ext cx="2724092" cy="18520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1BE4F2-0742-B865-5362-4F0D408612BB}"/>
              </a:ext>
            </a:extLst>
          </p:cNvPr>
          <p:cNvSpPr txBox="1"/>
          <p:nvPr/>
        </p:nvSpPr>
        <p:spPr>
          <a:xfrm>
            <a:off x="266330" y="4070694"/>
            <a:ext cx="4314547" cy="923330"/>
          </a:xfrm>
          <a:prstGeom prst="rect">
            <a:avLst/>
          </a:prstGeom>
          <a:noFill/>
        </p:spPr>
        <p:txBody>
          <a:bodyPr wrap="square" rtlCol="0">
            <a:spAutoFit/>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a:t>
            </a:r>
            <a:r>
              <a:rPr lang="en-US" b="1" dirty="0"/>
              <a:t>-</a:t>
            </a:r>
            <a:r>
              <a:rPr lang="en-US" dirty="0"/>
              <a:t>remember my relaxation skill set</a:t>
            </a:r>
          </a:p>
          <a:p>
            <a:r>
              <a:rPr lang="en-US" dirty="0"/>
              <a:t> </a:t>
            </a:r>
          </a:p>
        </p:txBody>
      </p:sp>
      <p:sp>
        <p:nvSpPr>
          <p:cNvPr id="6" name="TextBox 5">
            <a:extLst>
              <a:ext uri="{FF2B5EF4-FFF2-40B4-BE49-F238E27FC236}">
                <a16:creationId xmlns:a16="http://schemas.microsoft.com/office/drawing/2014/main" id="{9FD9596F-3254-3396-C8DA-3483C846B9DC}"/>
              </a:ext>
            </a:extLst>
          </p:cNvPr>
          <p:cNvSpPr txBox="1"/>
          <p:nvPr/>
        </p:nvSpPr>
        <p:spPr>
          <a:xfrm>
            <a:off x="266330" y="4697502"/>
            <a:ext cx="651556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-awareness of my thoughts, body sensations, and feelings</a:t>
            </a:r>
          </a:p>
        </p:txBody>
      </p:sp>
      <p:sp>
        <p:nvSpPr>
          <p:cNvPr id="7" name="TextBox 6">
            <a:extLst>
              <a:ext uri="{FF2B5EF4-FFF2-40B4-BE49-F238E27FC236}">
                <a16:creationId xmlns:a16="http://schemas.microsoft.com/office/drawing/2014/main" id="{BEC2E4E4-425A-D5D3-7804-B169007A8C31}"/>
              </a:ext>
            </a:extLst>
          </p:cNvPr>
          <p:cNvSpPr txBox="1"/>
          <p:nvPr/>
        </p:nvSpPr>
        <p:spPr>
          <a:xfrm>
            <a:off x="266330" y="5108115"/>
            <a:ext cx="5790857" cy="369332"/>
          </a:xfrm>
          <a:prstGeom prst="rect">
            <a:avLst/>
          </a:prstGeom>
          <a:noFill/>
        </p:spPr>
        <p:txBody>
          <a:bodyPr wrap="square" rtlCol="0">
            <a:spAutoFit/>
          </a:bodyPr>
          <a:lstStyle/>
          <a:p>
            <a:r>
              <a:rPr lang="en-US" b="1" dirty="0"/>
              <a:t>I</a:t>
            </a:r>
            <a:r>
              <a:rPr lang="en-US" dirty="0">
                <a:latin typeface="Arial" panose="020B0604020202020204" pitchFamily="34" charset="0"/>
                <a:cs typeface="Arial" panose="020B0604020202020204" pitchFamily="34" charset="0"/>
              </a:rPr>
              <a:t>- invite new ideas into my self control skill set  </a:t>
            </a:r>
            <a:endParaRPr lang="en-US" dirty="0"/>
          </a:p>
        </p:txBody>
      </p:sp>
      <p:sp>
        <p:nvSpPr>
          <p:cNvPr id="8" name="TextBox 7">
            <a:extLst>
              <a:ext uri="{FF2B5EF4-FFF2-40B4-BE49-F238E27FC236}">
                <a16:creationId xmlns:a16="http://schemas.microsoft.com/office/drawing/2014/main" id="{53CB5CEB-4681-2FAC-003F-B5BA7F378FB2}"/>
              </a:ext>
            </a:extLst>
          </p:cNvPr>
          <p:cNvSpPr txBox="1"/>
          <p:nvPr/>
        </p:nvSpPr>
        <p:spPr>
          <a:xfrm>
            <a:off x="266330" y="5518728"/>
            <a:ext cx="2739422" cy="369332"/>
          </a:xfrm>
          <a:prstGeom prst="rect">
            <a:avLst/>
          </a:prstGeom>
          <a:noFill/>
        </p:spPr>
        <p:txBody>
          <a:bodyPr wrap="square" rtlCol="0">
            <a:spAutoFit/>
          </a:bodyPr>
          <a:lstStyle/>
          <a:p>
            <a:r>
              <a:rPr lang="en-US" b="1" dirty="0"/>
              <a:t>N</a:t>
            </a:r>
            <a:r>
              <a:rPr lang="en-US" dirty="0"/>
              <a:t>-notice how I feel </a:t>
            </a:r>
          </a:p>
        </p:txBody>
      </p:sp>
      <p:sp>
        <p:nvSpPr>
          <p:cNvPr id="9" name="TextBox 8">
            <a:extLst>
              <a:ext uri="{FF2B5EF4-FFF2-40B4-BE49-F238E27FC236}">
                <a16:creationId xmlns:a16="http://schemas.microsoft.com/office/drawing/2014/main" id="{90B392DF-095B-191B-5CBC-79CF339B4B4D}"/>
              </a:ext>
            </a:extLst>
          </p:cNvPr>
          <p:cNvSpPr txBox="1"/>
          <p:nvPr/>
        </p:nvSpPr>
        <p:spPr>
          <a:xfrm>
            <a:off x="8433786" y="1836584"/>
            <a:ext cx="3523653" cy="120032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few skill set suggestions</a:t>
            </a:r>
            <a:endParaRPr lang="en-US" sz="1600" dirty="0"/>
          </a:p>
        </p:txBody>
      </p:sp>
      <p:pic>
        <p:nvPicPr>
          <p:cNvPr id="1030" name="Picture 6" descr="Como funciona os processos de mindfulness? 5 benefícios">
            <a:extLst>
              <a:ext uri="{FF2B5EF4-FFF2-40B4-BE49-F238E27FC236}">
                <a16:creationId xmlns:a16="http://schemas.microsoft.com/office/drawing/2014/main" id="{4145F9DE-06D9-0AD9-0002-D45C884A34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977" y="3121988"/>
            <a:ext cx="4225022" cy="37360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A1ED80-532E-1A2E-CC4E-F606D72931E5}"/>
              </a:ext>
            </a:extLst>
          </p:cNvPr>
          <p:cNvSpPr txBox="1"/>
          <p:nvPr/>
        </p:nvSpPr>
        <p:spPr>
          <a:xfrm>
            <a:off x="3329125" y="763480"/>
            <a:ext cx="7084381"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31BB53A6-0C6F-CC3D-FFFE-74211507D1AA}"/>
              </a:ext>
            </a:extLst>
          </p:cNvPr>
          <p:cNvSpPr txBox="1"/>
          <p:nvPr/>
        </p:nvSpPr>
        <p:spPr>
          <a:xfrm>
            <a:off x="2821021" y="3773271"/>
            <a:ext cx="184731" cy="646331"/>
          </a:xfrm>
          <a:prstGeom prst="rect">
            <a:avLst/>
          </a:prstGeom>
          <a:noFill/>
        </p:spPr>
        <p:txBody>
          <a:bodyPr wrap="none" rtlCol="0">
            <a:spAutoFit/>
          </a:bodyPr>
          <a:lstStyle/>
          <a:p>
            <a:endParaRPr lang="en-US" dirty="0"/>
          </a:p>
          <a:p>
            <a:endParaRPr lang="en-US" dirty="0"/>
          </a:p>
        </p:txBody>
      </p:sp>
      <p:sp>
        <p:nvSpPr>
          <p:cNvPr id="14" name="TextBox 13">
            <a:extLst>
              <a:ext uri="{FF2B5EF4-FFF2-40B4-BE49-F238E27FC236}">
                <a16:creationId xmlns:a16="http://schemas.microsoft.com/office/drawing/2014/main" id="{BF9E6FAB-17D4-4C5A-8189-B455A65FA341}"/>
              </a:ext>
            </a:extLst>
          </p:cNvPr>
          <p:cNvSpPr txBox="1"/>
          <p:nvPr/>
        </p:nvSpPr>
        <p:spPr>
          <a:xfrm>
            <a:off x="266330" y="3686567"/>
            <a:ext cx="2375401" cy="646331"/>
          </a:xfrm>
          <a:prstGeom prst="rect">
            <a:avLst/>
          </a:prstGeom>
          <a:noFill/>
        </p:spPr>
        <p:txBody>
          <a:bodyPr wrap="square" rtlCol="0">
            <a:spAutoFit/>
          </a:bodyPr>
          <a:lstStyle/>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-breathe to balance</a:t>
            </a:r>
          </a:p>
        </p:txBody>
      </p:sp>
      <p:pic>
        <p:nvPicPr>
          <p:cNvPr id="1038" name="Picture 14" descr="Best Rainbow Clipart #3223 - Clipartion.com">
            <a:extLst>
              <a:ext uri="{FF2B5EF4-FFF2-40B4-BE49-F238E27FC236}">
                <a16:creationId xmlns:a16="http://schemas.microsoft.com/office/drawing/2014/main" id="{15138CA6-B364-5D81-704C-3EBF867A52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680" y="5431438"/>
            <a:ext cx="3992265" cy="14265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8A7779-EB91-2DC4-D7AD-196F68409126}"/>
              </a:ext>
            </a:extLst>
          </p:cNvPr>
          <p:cNvSpPr txBox="1"/>
          <p:nvPr/>
        </p:nvSpPr>
        <p:spPr>
          <a:xfrm>
            <a:off x="3015989" y="1580225"/>
            <a:ext cx="2835685" cy="369332"/>
          </a:xfrm>
          <a:prstGeom prst="rect">
            <a:avLst/>
          </a:prstGeom>
          <a:noFill/>
        </p:spPr>
        <p:txBody>
          <a:bodyPr wrap="square" rtlCol="0">
            <a:spAutoFit/>
          </a:bodyPr>
          <a:lstStyle/>
          <a:p>
            <a:r>
              <a:rPr lang="en-US" dirty="0"/>
              <a:t>   Hello, I’m your brain.</a:t>
            </a:r>
          </a:p>
        </p:txBody>
      </p:sp>
      <p:sp>
        <p:nvSpPr>
          <p:cNvPr id="12" name="TextBox 11">
            <a:extLst>
              <a:ext uri="{FF2B5EF4-FFF2-40B4-BE49-F238E27FC236}">
                <a16:creationId xmlns:a16="http://schemas.microsoft.com/office/drawing/2014/main" id="{A2F6ED8E-B741-55B0-912A-DEC969087963}"/>
              </a:ext>
            </a:extLst>
          </p:cNvPr>
          <p:cNvSpPr txBox="1"/>
          <p:nvPr/>
        </p:nvSpPr>
        <p:spPr>
          <a:xfrm>
            <a:off x="924232" y="6105832"/>
            <a:ext cx="1262461" cy="369332"/>
          </a:xfrm>
          <a:prstGeom prst="rect">
            <a:avLst/>
          </a:prstGeom>
          <a:noFill/>
        </p:spPr>
        <p:txBody>
          <a:bodyPr wrap="none" rtlCol="0">
            <a:spAutoFit/>
          </a:bodyPr>
          <a:lstStyle/>
          <a:p>
            <a:r>
              <a:rPr lang="en-US" dirty="0"/>
              <a:t>B.R.A.I.N </a:t>
            </a:r>
            <a:r>
              <a:rPr lang="en-US" sz="800" dirty="0"/>
              <a:t>TM</a:t>
            </a:r>
          </a:p>
        </p:txBody>
      </p:sp>
    </p:spTree>
    <p:extLst>
      <p:ext uri="{BB962C8B-B14F-4D97-AF65-F5344CB8AC3E}">
        <p14:creationId xmlns:p14="http://schemas.microsoft.com/office/powerpoint/2010/main" val="368985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913C-AF23-F9D6-44A1-D84AAF479F9F}"/>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AC0AEA0C-84C9-32EF-514F-3D316EE1CCF9}"/>
              </a:ext>
            </a:extLst>
          </p:cNvPr>
          <p:cNvSpPr>
            <a:spLocks noGrp="1"/>
          </p:cNvSpPr>
          <p:nvPr>
            <p:ph idx="1"/>
          </p:nvPr>
        </p:nvSpPr>
        <p:spPr>
          <a:xfrm>
            <a:off x="507076" y="1330036"/>
            <a:ext cx="10846724" cy="4846927"/>
          </a:xfrm>
        </p:spPr>
        <p:txBody>
          <a:bodyPr>
            <a:normAutofit lnSpcReduction="10000"/>
          </a:bodyPr>
          <a:lstStyle/>
          <a:p>
            <a:r>
              <a:rPr lang="en-US" dirty="0" err="1">
                <a:latin typeface="Times New Roman" panose="02020603050405020304" pitchFamily="18" charset="0"/>
                <a:cs typeface="Times New Roman" panose="02020603050405020304" pitchFamily="18" charset="0"/>
              </a:rPr>
              <a:t>Baaleman</a:t>
            </a:r>
            <a:r>
              <a:rPr lang="en-US" dirty="0">
                <a:latin typeface="Times New Roman" panose="02020603050405020304" pitchFamily="18" charset="0"/>
                <a:cs typeface="Times New Roman" panose="02020603050405020304" pitchFamily="18" charset="0"/>
              </a:rPr>
              <a:t> DF, Vriesman MH et al. Hypnosis to Reduce Distress in Children Undergoing Anorectal Manometry: A Randomized Controlled Pilot Trial. J </a:t>
            </a:r>
            <a:r>
              <a:rPr lang="en-US" dirty="0" err="1">
                <a:latin typeface="Times New Roman" panose="02020603050405020304" pitchFamily="18" charset="0"/>
                <a:cs typeface="Times New Roman" panose="02020603050405020304" pitchFamily="18" charset="0"/>
              </a:rPr>
              <a:t>Neurogastroenterol</a:t>
            </a:r>
            <a:r>
              <a:rPr lang="en-US" dirty="0">
                <a:latin typeface="Times New Roman" panose="02020603050405020304" pitchFamily="18" charset="0"/>
                <a:cs typeface="Times New Roman" panose="02020603050405020304" pitchFamily="18" charset="0"/>
              </a:rPr>
              <a:t> Motil 2022;28:312-319.</a:t>
            </a:r>
          </a:p>
          <a:p>
            <a:r>
              <a:rPr lang="en-US" dirty="0">
                <a:latin typeface="Times New Roman" panose="02020603050405020304" pitchFamily="18" charset="0"/>
                <a:cs typeface="Times New Roman" panose="02020603050405020304" pitchFamily="18" charset="0"/>
              </a:rPr>
              <a:t>Vlieger A et al. Gastroenterology Committee of ESPGHAN. Hypnotherapy in Pediatric Gastroenterology. J </a:t>
            </a:r>
            <a:r>
              <a:rPr lang="en-US" dirty="0" err="1">
                <a:latin typeface="Times New Roman" panose="02020603050405020304" pitchFamily="18" charset="0"/>
                <a:cs typeface="Times New Roman" panose="02020603050405020304" pitchFamily="18" charset="0"/>
              </a:rPr>
              <a:t>Pediatr</a:t>
            </a:r>
            <a:r>
              <a:rPr lang="en-US" dirty="0">
                <a:latin typeface="Times New Roman" panose="02020603050405020304" pitchFamily="18" charset="0"/>
                <a:cs typeface="Times New Roman" panose="02020603050405020304" pitchFamily="18" charset="0"/>
              </a:rPr>
              <a:t> Gastroenterol </a:t>
            </a:r>
            <a:r>
              <a:rPr lang="en-US" dirty="0" err="1">
                <a:latin typeface="Times New Roman" panose="02020603050405020304" pitchFamily="18" charset="0"/>
                <a:cs typeface="Times New Roman" panose="02020603050405020304" pitchFamily="18" charset="0"/>
              </a:rPr>
              <a:t>Nutr</a:t>
            </a:r>
            <a:r>
              <a:rPr lang="en-US" dirty="0">
                <a:latin typeface="Times New Roman" panose="02020603050405020304" pitchFamily="18" charset="0"/>
                <a:cs typeface="Times New Roman" panose="02020603050405020304" pitchFamily="18" charset="0"/>
              </a:rPr>
              <a:t>. 2023 January 1:76 (1):9-13. </a:t>
            </a:r>
          </a:p>
          <a:p>
            <a:r>
              <a:rPr lang="en-US" dirty="0">
                <a:latin typeface="Times New Roman" panose="02020603050405020304" pitchFamily="18" charset="0"/>
                <a:cs typeface="Times New Roman" panose="02020603050405020304" pitchFamily="18" charset="0"/>
              </a:rPr>
              <a:t>The Life-Changing Power of Self-Regulation Tools | Psychology Today Dr Ran D Anbar ‘Understanding hypnosis’ </a:t>
            </a:r>
            <a:r>
              <a:rPr lang="en-US" dirty="0">
                <a:latin typeface="Times New Roman" panose="02020603050405020304" pitchFamily="18" charset="0"/>
                <a:cs typeface="Times New Roman" panose="02020603050405020304" pitchFamily="18" charset="0"/>
                <a:hlinkClick r:id="rId2"/>
              </a:rPr>
              <a:t>https://www.psychologytoday.com/us/blog/understanding-hypnosis/202504/the-life-changing-power-of-self-regulation-tools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Cystic Fibrosis Foundation Guide </a:t>
            </a:r>
            <a:r>
              <a:rPr lang="en-US" dirty="0" err="1">
                <a:latin typeface="Times New Roman" panose="02020603050405020304" pitchFamily="18" charset="0"/>
                <a:cs typeface="Times New Roman" panose="02020603050405020304" pitchFamily="18" charset="0"/>
              </a:rPr>
              <a:t>ProceduralAnxiety</a:t>
            </a:r>
            <a:r>
              <a:rPr lang="en-US" dirty="0">
                <a:latin typeface="Times New Roman" panose="02020603050405020304" pitchFamily="18" charset="0"/>
                <a:cs typeface="Times New Roman" panose="02020603050405020304" pitchFamily="18" charset="0"/>
              </a:rPr>
              <a:t> https://www.cff.org/managing-cf/procedural-anxiety</a:t>
            </a:r>
          </a:p>
        </p:txBody>
      </p:sp>
    </p:spTree>
    <p:extLst>
      <p:ext uri="{BB962C8B-B14F-4D97-AF65-F5344CB8AC3E}">
        <p14:creationId xmlns:p14="http://schemas.microsoft.com/office/powerpoint/2010/main" val="79292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991" y="-124691"/>
            <a:ext cx="8828809" cy="1542329"/>
          </a:xfrm>
        </p:spPr>
        <p:txBody>
          <a:bodyPr>
            <a:normAutofit/>
          </a:bodyPr>
          <a:lstStyle/>
          <a:p>
            <a:r>
              <a:rPr lang="en-US" dirty="0"/>
              <a:t>             </a:t>
            </a:r>
            <a:r>
              <a:rPr lang="en-US" sz="3200" dirty="0">
                <a:latin typeface="Times New Roman" panose="02020603050405020304" pitchFamily="18" charset="0"/>
                <a:cs typeface="Times New Roman" panose="02020603050405020304" pitchFamily="18" charset="0"/>
              </a:rPr>
              <a:t>Disclosure </a:t>
            </a:r>
          </a:p>
        </p:txBody>
      </p:sp>
      <p:sp>
        <p:nvSpPr>
          <p:cNvPr id="3" name="Content Placeholder 2"/>
          <p:cNvSpPr>
            <a:spLocks noGrp="1"/>
          </p:cNvSpPr>
          <p:nvPr>
            <p:ph idx="1"/>
          </p:nvPr>
        </p:nvSpPr>
        <p:spPr>
          <a:xfrm>
            <a:off x="493986" y="1417638"/>
            <a:ext cx="9716815" cy="4708527"/>
          </a:xfrm>
        </p:spPr>
        <p:txBody>
          <a:bodyPr/>
          <a:lstStyle/>
          <a:p>
            <a:r>
              <a:rPr lang="en-US" dirty="0">
                <a:latin typeface="Times New Roman" panose="02020603050405020304" pitchFamily="18" charset="0"/>
                <a:cs typeface="Times New Roman" panose="02020603050405020304" pitchFamily="18" charset="0"/>
              </a:rPr>
              <a:t>I am the owner of Resilience Through Reflection, LLC   </a:t>
            </a:r>
          </a:p>
          <a:p>
            <a:r>
              <a:rPr lang="en-US" dirty="0"/>
              <a:t>I have no actual or potential conflict of interest in this presentation</a:t>
            </a:r>
          </a:p>
          <a:p>
            <a:r>
              <a:rPr lang="en-US" dirty="0">
                <a:latin typeface="Times New Roman" panose="02020603050405020304" pitchFamily="18" charset="0"/>
                <a:cs typeface="Times New Roman" panose="02020603050405020304" pitchFamily="18" charset="0"/>
              </a:rPr>
              <a:t>I will not discuss ‘off label’ use(s) or investigational use (s) of medications and/or procedures in this presentation </a:t>
            </a:r>
          </a:p>
          <a:p>
            <a:endParaRPr lang="en-US" sz="2400" dirty="0"/>
          </a:p>
        </p:txBody>
      </p:sp>
      <p:pic>
        <p:nvPicPr>
          <p:cNvPr id="1026" name="Picture 2" descr="Image result for child li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647209"/>
            <a:ext cx="5786825" cy="306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690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IMG_5253.jpg"/>
          <p:cNvPicPr>
            <a:picLocks noChangeAspect="1" noChangeArrowheads="1"/>
          </p:cNvPicPr>
          <p:nvPr/>
        </p:nvPicPr>
        <p:blipFill>
          <a:blip r:embed="rId2" cstate="print"/>
          <a:srcRect/>
          <a:stretch>
            <a:fillRect/>
          </a:stretch>
        </p:blipFill>
        <p:spPr bwMode="auto">
          <a:xfrm>
            <a:off x="1712422" y="0"/>
            <a:ext cx="5374178" cy="6858000"/>
          </a:xfrm>
          <a:prstGeom prst="rect">
            <a:avLst/>
          </a:prstGeom>
          <a:noFill/>
        </p:spPr>
      </p:pic>
      <p:sp>
        <p:nvSpPr>
          <p:cNvPr id="6" name="TextBox 5"/>
          <p:cNvSpPr txBox="1"/>
          <p:nvPr/>
        </p:nvSpPr>
        <p:spPr>
          <a:xfrm>
            <a:off x="7531330" y="3429000"/>
            <a:ext cx="3513053" cy="381642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These 2 Volumes </a:t>
            </a:r>
          </a:p>
          <a:p>
            <a:r>
              <a:rPr lang="en-US" sz="2000" b="1" dirty="0">
                <a:latin typeface="Times New Roman" panose="02020603050405020304" pitchFamily="18" charset="0"/>
                <a:cs typeface="Times New Roman" panose="02020603050405020304" pitchFamily="18" charset="0"/>
              </a:rPr>
              <a:t>provide many </a:t>
            </a:r>
          </a:p>
          <a:p>
            <a:r>
              <a:rPr lang="en-US" sz="2000" b="1" dirty="0">
                <a:latin typeface="Times New Roman" panose="02020603050405020304" pitchFamily="18" charset="0"/>
                <a:cs typeface="Times New Roman" panose="02020603050405020304" pitchFamily="18" charset="0"/>
              </a:rPr>
              <a:t>delightful stories through  which ‘solutions’</a:t>
            </a:r>
          </a:p>
          <a:p>
            <a:r>
              <a:rPr lang="en-US" sz="2000" b="1" dirty="0">
                <a:latin typeface="Times New Roman" panose="02020603050405020304" pitchFamily="18" charset="0"/>
                <a:cs typeface="Times New Roman" panose="02020603050405020304" pitchFamily="18" charset="0"/>
              </a:rPr>
              <a:t>are ‘offered’ via ‘hypnosis’ </a:t>
            </a:r>
          </a:p>
          <a:p>
            <a:r>
              <a:rPr lang="en-US" sz="2000" dirty="0">
                <a:latin typeface="Times New Roman" panose="02020603050405020304" pitchFamily="18" charset="0"/>
                <a:cs typeface="Times New Roman" panose="02020603050405020304" pitchFamily="18" charset="0"/>
              </a:rPr>
              <a:t>A ‘must’ for the Healthcare </a:t>
            </a:r>
          </a:p>
          <a:p>
            <a:r>
              <a:rPr lang="en-US" sz="2000" dirty="0">
                <a:latin typeface="Times New Roman" panose="02020603050405020304" pitchFamily="18" charset="0"/>
                <a:cs typeface="Times New Roman" panose="02020603050405020304" pitchFamily="18" charset="0"/>
              </a:rPr>
              <a:t>Provider  interested in showing/sharing /teaching </a:t>
            </a:r>
          </a:p>
          <a:p>
            <a:r>
              <a:rPr lang="en-US" sz="2000" dirty="0">
                <a:latin typeface="Times New Roman" panose="02020603050405020304" pitchFamily="18" charset="0"/>
                <a:cs typeface="Times New Roman" panose="02020603050405020304" pitchFamily="18" charset="0"/>
              </a:rPr>
              <a:t>The Power of Hypnosis  </a:t>
            </a:r>
          </a:p>
          <a:p>
            <a:r>
              <a:rPr lang="en-US" sz="2000" dirty="0">
                <a:latin typeface="Times New Roman" panose="02020603050405020304" pitchFamily="18" charset="0"/>
                <a:cs typeface="Times New Roman" panose="02020603050405020304" pitchFamily="18" charset="0"/>
              </a:rPr>
              <a:t>-Ana Maria Verissimo MD </a:t>
            </a:r>
          </a:p>
          <a:p>
            <a:r>
              <a:rPr lang="en-US" sz="2400" dirty="0"/>
              <a:t> </a:t>
            </a:r>
          </a:p>
          <a:p>
            <a:endParaRPr lang="en-US" dirty="0"/>
          </a:p>
        </p:txBody>
      </p:sp>
      <p:sp>
        <p:nvSpPr>
          <p:cNvPr id="7" name="TextBox 6"/>
          <p:cNvSpPr txBox="1"/>
          <p:nvPr/>
        </p:nvSpPr>
        <p:spPr>
          <a:xfrm>
            <a:off x="7848601" y="685800"/>
            <a:ext cx="184731" cy="369332"/>
          </a:xfrm>
          <a:prstGeom prst="rect">
            <a:avLst/>
          </a:prstGeom>
          <a:noFill/>
        </p:spPr>
        <p:txBody>
          <a:bodyPr wrap="none" rtlCol="0">
            <a:spAutoFit/>
          </a:bodyPr>
          <a:lstStyle/>
          <a:p>
            <a:endParaRPr lang="en-US" dirty="0"/>
          </a:p>
        </p:txBody>
      </p:sp>
      <p:sp>
        <p:nvSpPr>
          <p:cNvPr id="8" name="TextBox 7"/>
          <p:cNvSpPr txBox="1"/>
          <p:nvPr/>
        </p:nvSpPr>
        <p:spPr>
          <a:xfrm>
            <a:off x="8001001" y="838200"/>
            <a:ext cx="184731" cy="369332"/>
          </a:xfrm>
          <a:prstGeom prst="rect">
            <a:avLst/>
          </a:prstGeom>
          <a:noFill/>
        </p:spPr>
        <p:txBody>
          <a:bodyPr wrap="none" rtlCol="0">
            <a:spAutoFit/>
          </a:bodyPr>
          <a:lstStyle/>
          <a:p>
            <a:endParaRPr lang="en-US" dirty="0"/>
          </a:p>
        </p:txBody>
      </p:sp>
      <p:pic>
        <p:nvPicPr>
          <p:cNvPr id="9" name="Picture 2" descr="http://t0.gstatic.com/images?q=tbn:ANd9GcQ8UILELL63UO7pgHRz1DbbC5EF5366m9XSKwWAdL-Lf1JLN7B4">
            <a:hlinkClick r:id="rId3"/>
          </p:cNvPr>
          <p:cNvPicPr>
            <a:picLocks noChangeAspect="1" noChangeArrowheads="1"/>
          </p:cNvPicPr>
          <p:nvPr/>
        </p:nvPicPr>
        <p:blipFill>
          <a:blip r:embed="rId4" cstate="print"/>
          <a:srcRect/>
          <a:stretch>
            <a:fillRect/>
          </a:stretch>
        </p:blipFill>
        <p:spPr bwMode="auto">
          <a:xfrm>
            <a:off x="7531330" y="307570"/>
            <a:ext cx="3136670" cy="2740429"/>
          </a:xfrm>
          <a:prstGeom prst="rect">
            <a:avLst/>
          </a:prstGeom>
          <a:noFill/>
        </p:spPr>
      </p:pic>
      <p:sp>
        <p:nvSpPr>
          <p:cNvPr id="2" name="TextBox 1">
            <a:extLst>
              <a:ext uri="{FF2B5EF4-FFF2-40B4-BE49-F238E27FC236}">
                <a16:creationId xmlns:a16="http://schemas.microsoft.com/office/drawing/2014/main" id="{005BF8E7-6C79-DFE7-C4FD-0B8D9F27595A}"/>
              </a:ext>
            </a:extLst>
          </p:cNvPr>
          <p:cNvSpPr txBox="1"/>
          <p:nvPr/>
        </p:nvSpPr>
        <p:spPr>
          <a:xfrm>
            <a:off x="116378" y="914400"/>
            <a:ext cx="1654620" cy="1077218"/>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Favorite </a:t>
            </a:r>
          </a:p>
          <a:p>
            <a:r>
              <a:rPr lang="en-US" sz="3200" dirty="0">
                <a:latin typeface="Times New Roman" panose="02020603050405020304" pitchFamily="18" charset="0"/>
                <a:cs typeface="Times New Roman" panose="02020603050405020304" pitchFamily="18" charset="0"/>
              </a:rPr>
              <a:t>Books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onnect.xfinity.com/appsuite/api/image/mail/picture?folder=default0%2FINBOX&amp;id=800616&amp;uid=IMG_0933.JPG&amp;scaleType=contain&amp;width=800"/>
          <p:cNvSpPr>
            <a:spLocks noChangeAspect="1" noChangeArrowheads="1"/>
          </p:cNvSpPr>
          <p:nvPr/>
        </p:nvSpPr>
        <p:spPr bwMode="auto">
          <a:xfrm>
            <a:off x="2699147" y="78938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028" name="AutoShape 4" descr="https://connect.xfinity.com/appsuite/api/image/mail/picture?folder=default0%2FINBOX&amp;id=800616&amp;uid=IMG_0933.JPG&amp;scaleType=contain&amp;width=800"/>
          <p:cNvSpPr>
            <a:spLocks noChangeAspect="1" noChangeArrowheads="1"/>
          </p:cNvSpPr>
          <p:nvPr/>
        </p:nvSpPr>
        <p:spPr bwMode="auto">
          <a:xfrm>
            <a:off x="2699147" y="78938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1029" name="Picture 5" descr="C:\Users\Owner\Desktop\relaxation books.jpg"/>
          <p:cNvPicPr>
            <a:picLocks noChangeAspect="1" noChangeArrowheads="1"/>
          </p:cNvPicPr>
          <p:nvPr/>
        </p:nvPicPr>
        <p:blipFill>
          <a:blip r:embed="rId2" cstate="print"/>
          <a:srcRect/>
          <a:stretch>
            <a:fillRect/>
          </a:stretch>
        </p:blipFill>
        <p:spPr bwMode="auto">
          <a:xfrm>
            <a:off x="1524000" y="1066800"/>
            <a:ext cx="3810000" cy="3352800"/>
          </a:xfrm>
          <a:prstGeom prst="rect">
            <a:avLst/>
          </a:prstGeom>
          <a:noFill/>
        </p:spPr>
      </p:pic>
      <p:pic>
        <p:nvPicPr>
          <p:cNvPr id="1030" name="Picture 6" descr="C:\Users\Owner\Desktop\relax book 2.jpg"/>
          <p:cNvPicPr>
            <a:picLocks noChangeAspect="1" noChangeArrowheads="1"/>
          </p:cNvPicPr>
          <p:nvPr/>
        </p:nvPicPr>
        <p:blipFill>
          <a:blip r:embed="rId3" cstate="print"/>
          <a:srcRect/>
          <a:stretch>
            <a:fillRect/>
          </a:stretch>
        </p:blipFill>
        <p:spPr bwMode="auto">
          <a:xfrm rot="16200000">
            <a:off x="6057900" y="3924300"/>
            <a:ext cx="1981200" cy="3733800"/>
          </a:xfrm>
          <a:prstGeom prst="rect">
            <a:avLst/>
          </a:prstGeom>
          <a:noFill/>
        </p:spPr>
      </p:pic>
      <p:pic>
        <p:nvPicPr>
          <p:cNvPr id="1031" name="Picture 7" descr="C:\Users\Owner\Desktop\relax 3.jpg"/>
          <p:cNvPicPr>
            <a:picLocks noChangeAspect="1" noChangeArrowheads="1"/>
          </p:cNvPicPr>
          <p:nvPr/>
        </p:nvPicPr>
        <p:blipFill>
          <a:blip r:embed="rId4" cstate="print"/>
          <a:srcRect/>
          <a:stretch>
            <a:fillRect/>
          </a:stretch>
        </p:blipFill>
        <p:spPr bwMode="auto">
          <a:xfrm>
            <a:off x="5334000" y="228600"/>
            <a:ext cx="5334000" cy="4724400"/>
          </a:xfrm>
          <a:prstGeom prst="rect">
            <a:avLst/>
          </a:prstGeom>
          <a:noFill/>
        </p:spPr>
      </p:pic>
      <p:sp>
        <p:nvSpPr>
          <p:cNvPr id="9" name="TextBox 8"/>
          <p:cNvSpPr txBox="1"/>
          <p:nvPr/>
        </p:nvSpPr>
        <p:spPr>
          <a:xfrm>
            <a:off x="1524001" y="152401"/>
            <a:ext cx="681449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Books    </a:t>
            </a:r>
          </a:p>
        </p:txBody>
      </p:sp>
      <p:sp>
        <p:nvSpPr>
          <p:cNvPr id="10" name="TextBox 9"/>
          <p:cNvSpPr txBox="1"/>
          <p:nvPr/>
        </p:nvSpPr>
        <p:spPr>
          <a:xfrm>
            <a:off x="8153402" y="2057401"/>
            <a:ext cx="184731" cy="715581"/>
          </a:xfrm>
          <a:prstGeom prst="rect">
            <a:avLst/>
          </a:prstGeom>
          <a:noFill/>
        </p:spPr>
        <p:txBody>
          <a:bodyPr wrap="none" rtlCol="0">
            <a:spAutoFit/>
          </a:bodyPr>
          <a:lstStyle/>
          <a:p>
            <a:endParaRPr lang="en-US" sz="1350" dirty="0"/>
          </a:p>
          <a:p>
            <a:endParaRPr lang="en-US" sz="1350" dirty="0"/>
          </a:p>
          <a:p>
            <a:endParaRPr lang="en-US" sz="1350" dirty="0"/>
          </a:p>
        </p:txBody>
      </p:sp>
      <p:pic>
        <p:nvPicPr>
          <p:cNvPr id="17" name="plahover2" descr="The Quiet Book padded board book; Board Book; Author - Deborah Underwood">
            <a:hlinkClick r:id="rId5" tgtFrame="&quot;_blank&quot;"/>
          </p:cNvPr>
          <p:cNvPicPr/>
          <p:nvPr/>
        </p:nvPicPr>
        <p:blipFill>
          <a:blip r:embed="rId6" cstate="print"/>
          <a:srcRect/>
          <a:stretch>
            <a:fillRect/>
          </a:stretch>
        </p:blipFill>
        <p:spPr bwMode="auto">
          <a:xfrm>
            <a:off x="3048000" y="4419600"/>
            <a:ext cx="2133600" cy="2438400"/>
          </a:xfrm>
          <a:prstGeom prst="rect">
            <a:avLst/>
          </a:prstGeom>
          <a:noFill/>
          <a:ln w="9525">
            <a:noFill/>
            <a:miter lim="800000"/>
            <a:headEnd/>
            <a:tailEnd/>
          </a:ln>
        </p:spPr>
      </p:pic>
    </p:spTree>
    <p:extLst>
      <p:ext uri="{BB962C8B-B14F-4D97-AF65-F5344CB8AC3E}">
        <p14:creationId xmlns:p14="http://schemas.microsoft.com/office/powerpoint/2010/main" val="42233620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838200"/>
            <a:ext cx="8382000" cy="5334000"/>
          </a:xfrm>
        </p:spPr>
        <p:txBody>
          <a:bodyPr>
            <a:noAutofit/>
          </a:bodyPr>
          <a:lstStyle/>
          <a:p>
            <a:pPr marL="0" indent="0">
              <a:buNone/>
            </a:pPr>
            <a:r>
              <a:rPr lang="en-US" sz="2400" dirty="0">
                <a:latin typeface="Times New Roman" panose="02020603050405020304" pitchFamily="18" charset="0"/>
                <a:ea typeface="Constantia" charset="0"/>
                <a:cs typeface="Times New Roman" panose="02020603050405020304" pitchFamily="18" charset="0"/>
              </a:rPr>
              <a:t>Kohen, D. and Olness, K. Hypnosis and Hypnotherapy with Children (4</a:t>
            </a:r>
            <a:r>
              <a:rPr lang="en-US" sz="2400" baseline="30000" dirty="0">
                <a:latin typeface="Times New Roman" panose="02020603050405020304" pitchFamily="18" charset="0"/>
                <a:ea typeface="Constantia" charset="0"/>
                <a:cs typeface="Times New Roman" panose="02020603050405020304" pitchFamily="18" charset="0"/>
              </a:rPr>
              <a:t>th</a:t>
            </a:r>
            <a:r>
              <a:rPr lang="en-US" sz="2400" dirty="0">
                <a:latin typeface="Times New Roman" panose="02020603050405020304" pitchFamily="18" charset="0"/>
                <a:ea typeface="Constantia" charset="0"/>
                <a:cs typeface="Times New Roman" panose="02020603050405020304" pitchFamily="18" charset="0"/>
              </a:rPr>
              <a:t> </a:t>
            </a:r>
            <a:r>
              <a:rPr lang="en-US" sz="2400" dirty="0" err="1">
                <a:latin typeface="Times New Roman" panose="02020603050405020304" pitchFamily="18" charset="0"/>
                <a:ea typeface="Constantia" charset="0"/>
                <a:cs typeface="Times New Roman" panose="02020603050405020304" pitchFamily="18" charset="0"/>
              </a:rPr>
              <a:t>ed</a:t>
            </a:r>
            <a:r>
              <a:rPr lang="en-US" sz="2400" dirty="0">
                <a:latin typeface="Times New Roman" panose="02020603050405020304" pitchFamily="18" charset="0"/>
                <a:ea typeface="Constantia" charset="0"/>
                <a:cs typeface="Times New Roman" panose="02020603050405020304" pitchFamily="18" charset="0"/>
              </a:rPr>
              <a:t>) Routledge-Taylor and Francis, 2011</a:t>
            </a:r>
          </a:p>
          <a:p>
            <a:pPr marL="0" indent="0">
              <a:buNone/>
            </a:pPr>
            <a:endParaRPr lang="en-US" sz="2400" dirty="0">
              <a:latin typeface="Times New Roman" panose="02020603050405020304" pitchFamily="18" charset="0"/>
              <a:ea typeface="Constantia" charset="0"/>
              <a:cs typeface="Times New Roman" panose="02020603050405020304" pitchFamily="18" charset="0"/>
            </a:endParaRPr>
          </a:p>
          <a:p>
            <a:pPr marL="0" indent="0">
              <a:buNone/>
            </a:pPr>
            <a:r>
              <a:rPr lang="en-US" sz="2400" dirty="0" err="1">
                <a:latin typeface="Times New Roman" panose="02020603050405020304" pitchFamily="18" charset="0"/>
                <a:ea typeface="Constantia" charset="0"/>
                <a:cs typeface="Times New Roman" panose="02020603050405020304" pitchFamily="18" charset="0"/>
              </a:rPr>
              <a:t>Wester</a:t>
            </a:r>
            <a:r>
              <a:rPr lang="en-US" sz="2400" dirty="0">
                <a:latin typeface="Times New Roman" panose="02020603050405020304" pitchFamily="18" charset="0"/>
                <a:ea typeface="Constantia" charset="0"/>
                <a:cs typeface="Times New Roman" panose="02020603050405020304" pitchFamily="18" charset="0"/>
              </a:rPr>
              <a:t>, WC and Sugarman LI (</a:t>
            </a:r>
            <a:r>
              <a:rPr lang="en-US" sz="2400" dirty="0" err="1">
                <a:latin typeface="Times New Roman" panose="02020603050405020304" pitchFamily="18" charset="0"/>
                <a:ea typeface="Constantia" charset="0"/>
                <a:cs typeface="Times New Roman" panose="02020603050405020304" pitchFamily="18" charset="0"/>
              </a:rPr>
              <a:t>eds</a:t>
            </a:r>
            <a:r>
              <a:rPr lang="en-US" sz="2400" dirty="0">
                <a:latin typeface="Times New Roman" panose="02020603050405020304" pitchFamily="18" charset="0"/>
                <a:ea typeface="Constantia" charset="0"/>
                <a:cs typeface="Times New Roman" panose="02020603050405020304" pitchFamily="18" charset="0"/>
              </a:rPr>
              <a:t>): Therapeutic Hypnosis with Children and Adolescents Crown House Publishing, Wales. 2007</a:t>
            </a:r>
          </a:p>
          <a:p>
            <a:pPr marL="0" indent="0">
              <a:buNone/>
            </a:pPr>
            <a:endParaRPr lang="en-US" sz="2400" dirty="0">
              <a:latin typeface="Times New Roman" panose="02020603050405020304" pitchFamily="18" charset="0"/>
              <a:ea typeface="Constantia" charset="0"/>
              <a:cs typeface="Times New Roman" panose="02020603050405020304" pitchFamily="18" charset="0"/>
            </a:endParaRPr>
          </a:p>
          <a:p>
            <a:pPr marL="0" indent="0">
              <a:buNone/>
            </a:pPr>
            <a:r>
              <a:rPr lang="en-US" sz="2400" dirty="0">
                <a:latin typeface="Times New Roman" panose="02020603050405020304" pitchFamily="18" charset="0"/>
                <a:ea typeface="Constantia" charset="0"/>
                <a:cs typeface="Times New Roman" panose="02020603050405020304" pitchFamily="18" charset="0"/>
              </a:rPr>
              <a:t>Anbar, R. Functional Respiratory Disorders </a:t>
            </a:r>
            <a:r>
              <a:rPr lang="en-US" sz="2400" i="1" dirty="0">
                <a:latin typeface="Times New Roman" panose="02020603050405020304" pitchFamily="18" charset="0"/>
                <a:ea typeface="Constantia" charset="0"/>
                <a:cs typeface="Times New Roman" panose="02020603050405020304" pitchFamily="18" charset="0"/>
              </a:rPr>
              <a:t>When Respiratory Symptoms Do Not Respond to Pulmonary treatment,</a:t>
            </a:r>
            <a:r>
              <a:rPr lang="en-US" sz="2400" dirty="0">
                <a:latin typeface="Times New Roman" panose="02020603050405020304" pitchFamily="18" charset="0"/>
                <a:ea typeface="Constantia" charset="0"/>
                <a:cs typeface="Times New Roman" panose="02020603050405020304" pitchFamily="18" charset="0"/>
              </a:rPr>
              <a:t> Humana Press,  Springer, 2012</a:t>
            </a:r>
          </a:p>
          <a:p>
            <a:pPr marL="0" indent="0">
              <a:buNone/>
            </a:pPr>
            <a:endParaRPr lang="en-US" sz="2400" dirty="0">
              <a:latin typeface="Times New Roman" panose="02020603050405020304" pitchFamily="18" charset="0"/>
              <a:ea typeface="Constantia" charset="0"/>
              <a:cs typeface="Times New Roman" panose="02020603050405020304" pitchFamily="18" charset="0"/>
            </a:endParaRPr>
          </a:p>
          <a:p>
            <a:pPr marL="0" indent="0">
              <a:buNone/>
            </a:pPr>
            <a:r>
              <a:rPr lang="en-US" sz="2400" dirty="0">
                <a:latin typeface="Times New Roman" panose="02020603050405020304" pitchFamily="18" charset="0"/>
                <a:ea typeface="Constantia" charset="0"/>
                <a:cs typeface="Times New Roman" panose="02020603050405020304" pitchFamily="18" charset="0"/>
              </a:rPr>
              <a:t>Lyons, Lynn Using Hypnosis with Children: Creating and Delivering Effective Interventions WW Norton and Company, New York. 2015</a:t>
            </a:r>
          </a:p>
          <a:p>
            <a:endParaRPr lang="en-US" sz="2400" dirty="0"/>
          </a:p>
        </p:txBody>
      </p:sp>
      <p:sp>
        <p:nvSpPr>
          <p:cNvPr id="5" name="Rectangle 2"/>
          <p:cNvSpPr>
            <a:spLocks noGrp="1" noChangeArrowheads="1"/>
          </p:cNvSpPr>
          <p:nvPr>
            <p:ph type="title"/>
          </p:nvPr>
        </p:nvSpPr>
        <p:spPr>
          <a:xfrm>
            <a:off x="1676400" y="0"/>
            <a:ext cx="8229600" cy="838200"/>
          </a:xfrm>
        </p:spPr>
        <p:txBody>
          <a:bodyPr>
            <a:normAutofit/>
          </a:bodyPr>
          <a:lstStyle/>
          <a:p>
            <a:r>
              <a:rPr lang="en-US" sz="3200" dirty="0">
                <a:latin typeface="Times New Roman" panose="02020603050405020304" pitchFamily="18" charset="0"/>
                <a:cs typeface="Times New Roman" panose="02020603050405020304" pitchFamily="18" charset="0"/>
              </a:rPr>
              <a:t>Pediatric Hypnosis Books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7268" y="1481959"/>
            <a:ext cx="8718331" cy="4893647"/>
          </a:xfrm>
          <a:prstGeom prst="rect">
            <a:avLst/>
          </a:prstGeom>
        </p:spPr>
        <p:txBody>
          <a:bodyPr wrap="square">
            <a:spAutoFit/>
          </a:bodyPr>
          <a:lstStyle/>
          <a:p>
            <a:r>
              <a:rPr lang="en-US" sz="2400" dirty="0" err="1">
                <a:latin typeface="Times New Roman" panose="02020603050405020304" pitchFamily="18" charset="0"/>
                <a:ea typeface="Constantia" charset="0"/>
                <a:cs typeface="Times New Roman" panose="02020603050405020304" pitchFamily="18" charset="0"/>
              </a:rPr>
              <a:t>Culbert</a:t>
            </a:r>
            <a:r>
              <a:rPr lang="en-US" sz="2400" dirty="0">
                <a:latin typeface="Times New Roman" panose="02020603050405020304" pitchFamily="18" charset="0"/>
                <a:ea typeface="Constantia" charset="0"/>
                <a:cs typeface="Times New Roman" panose="02020603050405020304" pitchFamily="18" charset="0"/>
              </a:rPr>
              <a:t> T, and Olness K. Integrative Pediatrics, Oxford University Press, 2009</a:t>
            </a:r>
          </a:p>
          <a:p>
            <a:r>
              <a:rPr lang="en-US" sz="2400" dirty="0" err="1">
                <a:latin typeface="Times New Roman" panose="02020603050405020304" pitchFamily="18" charset="0"/>
                <a:ea typeface="Constantia" charset="0"/>
                <a:cs typeface="Times New Roman" panose="02020603050405020304" pitchFamily="18" charset="0"/>
              </a:rPr>
              <a:t>Zeltzer</a:t>
            </a:r>
            <a:r>
              <a:rPr lang="en-US" sz="2400" dirty="0">
                <a:latin typeface="Times New Roman" panose="02020603050405020304" pitchFamily="18" charset="0"/>
                <a:ea typeface="Constantia" charset="0"/>
                <a:cs typeface="Times New Roman" panose="02020603050405020304" pitchFamily="18" charset="0"/>
              </a:rPr>
              <a:t>, L. and </a:t>
            </a:r>
            <a:r>
              <a:rPr lang="en-US" sz="2400" dirty="0" err="1">
                <a:latin typeface="Times New Roman" panose="02020603050405020304" pitchFamily="18" charset="0"/>
                <a:ea typeface="Constantia" charset="0"/>
                <a:cs typeface="Times New Roman" panose="02020603050405020304" pitchFamily="18" charset="0"/>
              </a:rPr>
              <a:t>Schlank</a:t>
            </a:r>
            <a:r>
              <a:rPr lang="en-US" sz="2400" dirty="0">
                <a:latin typeface="Times New Roman" panose="02020603050405020304" pitchFamily="18" charset="0"/>
                <a:ea typeface="Constantia" charset="0"/>
                <a:cs typeface="Times New Roman" panose="02020603050405020304" pitchFamily="18" charset="0"/>
              </a:rPr>
              <a:t> C. Conquering Your Child’s Chronic Pain, Harper Collins, 2005</a:t>
            </a:r>
          </a:p>
          <a:p>
            <a:r>
              <a:rPr lang="en-US" sz="2400" dirty="0">
                <a:latin typeface="Times New Roman" panose="02020603050405020304" pitchFamily="18" charset="0"/>
                <a:ea typeface="Constantia" charset="0"/>
                <a:cs typeface="Times New Roman" panose="02020603050405020304" pitchFamily="18" charset="0"/>
              </a:rPr>
              <a:t>Thomson, L. Harry the </a:t>
            </a:r>
            <a:r>
              <a:rPr lang="en-US" sz="2400" dirty="0" err="1">
                <a:latin typeface="Times New Roman" panose="02020603050405020304" pitchFamily="18" charset="0"/>
                <a:ea typeface="Constantia" charset="0"/>
                <a:cs typeface="Times New Roman" panose="02020603050405020304" pitchFamily="18" charset="0"/>
              </a:rPr>
              <a:t>Hypno-potamus</a:t>
            </a:r>
            <a:r>
              <a:rPr lang="en-US" sz="2400" dirty="0">
                <a:latin typeface="Times New Roman" panose="02020603050405020304" pitchFamily="18" charset="0"/>
                <a:ea typeface="Constantia" charset="0"/>
                <a:cs typeface="Times New Roman" panose="02020603050405020304" pitchFamily="18" charset="0"/>
              </a:rPr>
              <a:t>, Metaphorical Tales for The Treatment of Children, Crown House, 2005 </a:t>
            </a:r>
            <a:r>
              <a:rPr lang="en-US" sz="2400" dirty="0" err="1">
                <a:latin typeface="Times New Roman" panose="02020603050405020304" pitchFamily="18" charset="0"/>
                <a:ea typeface="Constantia" charset="0"/>
                <a:cs typeface="Times New Roman" panose="02020603050405020304" pitchFamily="18" charset="0"/>
              </a:rPr>
              <a:t>Vol</a:t>
            </a:r>
            <a:r>
              <a:rPr lang="en-US" sz="2400" dirty="0">
                <a:latin typeface="Times New Roman" panose="02020603050405020304" pitchFamily="18" charset="0"/>
                <a:ea typeface="Constantia" charset="0"/>
                <a:cs typeface="Times New Roman" panose="02020603050405020304" pitchFamily="18" charset="0"/>
              </a:rPr>
              <a:t> 2 2009 </a:t>
            </a:r>
          </a:p>
          <a:p>
            <a:r>
              <a:rPr lang="en-US" sz="2400" dirty="0">
                <a:latin typeface="Times New Roman" panose="02020603050405020304" pitchFamily="18" charset="0"/>
                <a:ea typeface="Constantia" charset="0"/>
                <a:cs typeface="Times New Roman" panose="02020603050405020304" pitchFamily="18" charset="0"/>
              </a:rPr>
              <a:t>Thomson, L. Harry the </a:t>
            </a:r>
            <a:r>
              <a:rPr lang="en-US" sz="2400" dirty="0" err="1">
                <a:latin typeface="Times New Roman" panose="02020603050405020304" pitchFamily="18" charset="0"/>
                <a:ea typeface="Constantia" charset="0"/>
                <a:cs typeface="Times New Roman" panose="02020603050405020304" pitchFamily="18" charset="0"/>
              </a:rPr>
              <a:t>Hypno-potamus</a:t>
            </a:r>
            <a:r>
              <a:rPr lang="en-US" sz="2400" dirty="0">
                <a:latin typeface="Times New Roman" panose="02020603050405020304" pitchFamily="18" charset="0"/>
                <a:ea typeface="Constantia" charset="0"/>
                <a:cs typeface="Times New Roman" panose="02020603050405020304" pitchFamily="18" charset="0"/>
              </a:rPr>
              <a:t>, Metaphorical Tales for The Treatment of Children, Crown House, 2005 </a:t>
            </a:r>
            <a:r>
              <a:rPr lang="en-US" sz="2400" dirty="0" err="1">
                <a:latin typeface="Times New Roman" panose="02020603050405020304" pitchFamily="18" charset="0"/>
                <a:ea typeface="Constantia" charset="0"/>
                <a:cs typeface="Times New Roman" panose="02020603050405020304" pitchFamily="18" charset="0"/>
              </a:rPr>
              <a:t>Vol</a:t>
            </a:r>
            <a:r>
              <a:rPr lang="en-US" sz="2400" dirty="0">
                <a:latin typeface="Times New Roman" panose="02020603050405020304" pitchFamily="18" charset="0"/>
                <a:ea typeface="Constantia" charset="0"/>
                <a:cs typeface="Times New Roman" panose="02020603050405020304" pitchFamily="18" charset="0"/>
              </a:rPr>
              <a:t> 2 2009</a:t>
            </a:r>
          </a:p>
          <a:p>
            <a:r>
              <a:rPr lang="en-US" sz="2400" dirty="0" err="1">
                <a:latin typeface="Times New Roman" panose="02020603050405020304" pitchFamily="18" charset="0"/>
                <a:ea typeface="Constantia" charset="0"/>
                <a:cs typeface="Times New Roman" panose="02020603050405020304" pitchFamily="18" charset="0"/>
              </a:rPr>
              <a:t>Zeltzer</a:t>
            </a:r>
            <a:r>
              <a:rPr lang="en-US" sz="2400" dirty="0">
                <a:latin typeface="Times New Roman" panose="02020603050405020304" pitchFamily="18" charset="0"/>
                <a:ea typeface="Constantia" charset="0"/>
                <a:cs typeface="Times New Roman" panose="02020603050405020304" pitchFamily="18" charset="0"/>
              </a:rPr>
              <a:t>, L. and </a:t>
            </a:r>
            <a:r>
              <a:rPr lang="en-US" sz="2400" dirty="0" err="1">
                <a:latin typeface="Times New Roman" panose="02020603050405020304" pitchFamily="18" charset="0"/>
                <a:ea typeface="Constantia" charset="0"/>
                <a:cs typeface="Times New Roman" panose="02020603050405020304" pitchFamily="18" charset="0"/>
              </a:rPr>
              <a:t>Schlank</a:t>
            </a:r>
            <a:r>
              <a:rPr lang="en-US" sz="2400" dirty="0">
                <a:latin typeface="Times New Roman" panose="02020603050405020304" pitchFamily="18" charset="0"/>
                <a:ea typeface="Constantia" charset="0"/>
                <a:cs typeface="Times New Roman" panose="02020603050405020304" pitchFamily="18" charset="0"/>
              </a:rPr>
              <a:t> C. Conquering Your Child’s Chronic Pain, Harper Collins, 2005</a:t>
            </a:r>
          </a:p>
          <a:p>
            <a:endParaRPr lang="en-US" sz="2400" dirty="0">
              <a:latin typeface="Calibri" pitchFamily="34" charset="0"/>
              <a:ea typeface="Constantia" charset="0"/>
              <a:cs typeface="Calibri" pitchFamily="34" charset="0"/>
            </a:endParaRPr>
          </a:p>
          <a:p>
            <a:r>
              <a:rPr lang="en-US" sz="2400" dirty="0">
                <a:latin typeface="Calibri" pitchFamily="34" charset="0"/>
                <a:ea typeface="Constantia" charset="0"/>
                <a:cs typeface="Calibri" pitchFamily="34" charset="0"/>
              </a:rPr>
              <a:t>    </a:t>
            </a:r>
          </a:p>
          <a:p>
            <a:endParaRPr lang="en-US" sz="2400" dirty="0">
              <a:latin typeface="Constantia" charset="0"/>
              <a:ea typeface="Constantia" charset="0"/>
              <a:cs typeface="Constantia" charset="0"/>
            </a:endParaRPr>
          </a:p>
        </p:txBody>
      </p:sp>
      <p:sp>
        <p:nvSpPr>
          <p:cNvPr id="5" name="Rectangle 2"/>
          <p:cNvSpPr>
            <a:spLocks noGrp="1" noChangeArrowheads="1"/>
          </p:cNvSpPr>
          <p:nvPr>
            <p:ph type="title"/>
          </p:nvPr>
        </p:nvSpPr>
        <p:spPr>
          <a:xfrm>
            <a:off x="1676400" y="0"/>
            <a:ext cx="8229600" cy="838200"/>
          </a:xfrm>
        </p:spPr>
        <p:txBody>
          <a:bodyPr>
            <a:normAutofit/>
          </a:bodyPr>
          <a:lstStyle/>
          <a:p>
            <a:r>
              <a:rPr lang="en-US" sz="3200" dirty="0">
                <a:latin typeface="Times New Roman" panose="02020603050405020304" pitchFamily="18" charset="0"/>
                <a:cs typeface="Times New Roman" panose="02020603050405020304" pitchFamily="18" charset="0"/>
              </a:rPr>
              <a:t>Integrative and Hypnosis Texts </a:t>
            </a:r>
          </a:p>
        </p:txBody>
      </p:sp>
      <p:sp>
        <p:nvSpPr>
          <p:cNvPr id="7" name="TextBox 6"/>
          <p:cNvSpPr txBox="1"/>
          <p:nvPr/>
        </p:nvSpPr>
        <p:spPr>
          <a:xfrm>
            <a:off x="1219201" y="4419600"/>
            <a:ext cx="14371843" cy="461665"/>
          </a:xfrm>
          <a:prstGeom prst="rect">
            <a:avLst/>
          </a:prstGeom>
          <a:noFill/>
        </p:spPr>
        <p:txBody>
          <a:bodyPr wrap="square" rtlCol="0">
            <a:spAutoFit/>
          </a:bodyPr>
          <a:lstStyle/>
          <a:p>
            <a:r>
              <a:rPr lang="en-US" sz="2400" dirty="0">
                <a:latin typeface="Calibri" pitchFamily="34" charset="0"/>
                <a:ea typeface="Constantia" charset="0"/>
                <a:cs typeface="Calibri" pitchFamily="34" charset="0"/>
              </a:rPr>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s://images.springer.com/sgw/books/medium/9783319068343.jpg"/>
          <p:cNvPicPr>
            <a:picLocks noChangeAspect="1" noChangeArrowheads="1"/>
          </p:cNvPicPr>
          <p:nvPr/>
        </p:nvPicPr>
        <p:blipFill>
          <a:blip r:embed="rId2" cstate="print"/>
          <a:srcRect/>
          <a:stretch>
            <a:fillRect/>
          </a:stretch>
        </p:blipFill>
        <p:spPr bwMode="auto">
          <a:xfrm>
            <a:off x="1619250" y="3733800"/>
            <a:ext cx="2209800" cy="2895600"/>
          </a:xfrm>
          <a:prstGeom prst="rect">
            <a:avLst/>
          </a:prstGeom>
          <a:noFill/>
        </p:spPr>
      </p:pic>
      <p:pic>
        <p:nvPicPr>
          <p:cNvPr id="135172" name="Picture 4" descr="Product Details">
            <a:hlinkClick r:id="rId3"/>
          </p:cNvPr>
          <p:cNvPicPr>
            <a:picLocks noChangeAspect="1" noChangeArrowheads="1"/>
          </p:cNvPicPr>
          <p:nvPr/>
        </p:nvPicPr>
        <p:blipFill>
          <a:blip r:embed="rId4" cstate="print"/>
          <a:srcRect/>
          <a:stretch>
            <a:fillRect/>
          </a:stretch>
        </p:blipFill>
        <p:spPr bwMode="auto">
          <a:xfrm>
            <a:off x="5457825" y="838200"/>
            <a:ext cx="3657600" cy="3048000"/>
          </a:xfrm>
          <a:prstGeom prst="rect">
            <a:avLst/>
          </a:prstGeom>
          <a:noFill/>
        </p:spPr>
      </p:pic>
      <p:pic>
        <p:nvPicPr>
          <p:cNvPr id="135174" name="Picture 6" descr="Product Details">
            <a:hlinkClick r:id="rId5"/>
          </p:cNvPr>
          <p:cNvPicPr>
            <a:picLocks noChangeAspect="1" noChangeArrowheads="1"/>
          </p:cNvPicPr>
          <p:nvPr/>
        </p:nvPicPr>
        <p:blipFill>
          <a:blip r:embed="rId6" cstate="print"/>
          <a:srcRect/>
          <a:stretch>
            <a:fillRect/>
          </a:stretch>
        </p:blipFill>
        <p:spPr bwMode="auto">
          <a:xfrm>
            <a:off x="1562100" y="762000"/>
            <a:ext cx="2514600" cy="2667000"/>
          </a:xfrm>
          <a:prstGeom prst="rect">
            <a:avLst/>
          </a:prstGeom>
          <a:noFill/>
        </p:spPr>
      </p:pic>
      <p:pic>
        <p:nvPicPr>
          <p:cNvPr id="135176" name="Picture 8" descr="Product Details">
            <a:hlinkClick r:id="rId7"/>
          </p:cNvPr>
          <p:cNvPicPr>
            <a:picLocks noChangeAspect="1" noChangeArrowheads="1"/>
          </p:cNvPicPr>
          <p:nvPr/>
        </p:nvPicPr>
        <p:blipFill>
          <a:blip r:embed="rId8" cstate="print"/>
          <a:srcRect/>
          <a:stretch>
            <a:fillRect/>
          </a:stretch>
        </p:blipFill>
        <p:spPr bwMode="auto">
          <a:xfrm>
            <a:off x="3657600" y="3886200"/>
            <a:ext cx="2482248" cy="2667000"/>
          </a:xfrm>
          <a:prstGeom prst="rect">
            <a:avLst/>
          </a:prstGeom>
          <a:noFill/>
        </p:spPr>
      </p:pic>
      <p:pic>
        <p:nvPicPr>
          <p:cNvPr id="135178" name="Picture 10" descr="Product Details">
            <a:hlinkClick r:id="rId9"/>
          </p:cNvPr>
          <p:cNvPicPr>
            <a:picLocks noChangeAspect="1" noChangeArrowheads="1"/>
          </p:cNvPicPr>
          <p:nvPr/>
        </p:nvPicPr>
        <p:blipFill>
          <a:blip r:embed="rId10" cstate="print"/>
          <a:srcRect/>
          <a:stretch>
            <a:fillRect/>
          </a:stretch>
        </p:blipFill>
        <p:spPr bwMode="auto">
          <a:xfrm>
            <a:off x="8077200" y="3733800"/>
            <a:ext cx="2590800" cy="3124200"/>
          </a:xfrm>
          <a:prstGeom prst="rect">
            <a:avLst/>
          </a:prstGeom>
          <a:noFill/>
        </p:spPr>
      </p:pic>
      <p:pic>
        <p:nvPicPr>
          <p:cNvPr id="109570" name="Picture 2" descr="Image result for a child in pain image book">
            <a:hlinkClick r:id="rId11"/>
          </p:cNvPr>
          <p:cNvPicPr>
            <a:picLocks noChangeAspect="1" noChangeArrowheads="1"/>
          </p:cNvPicPr>
          <p:nvPr/>
        </p:nvPicPr>
        <p:blipFill>
          <a:blip r:embed="rId12" cstate="print"/>
          <a:srcRect/>
          <a:stretch>
            <a:fillRect/>
          </a:stretch>
        </p:blipFill>
        <p:spPr bwMode="auto">
          <a:xfrm>
            <a:off x="8524876" y="533400"/>
            <a:ext cx="2143125" cy="2857500"/>
          </a:xfrm>
          <a:prstGeom prst="rect">
            <a:avLst/>
          </a:prstGeom>
          <a:noFill/>
        </p:spPr>
      </p:pic>
      <p:sp>
        <p:nvSpPr>
          <p:cNvPr id="109572" name="AutoShape 4" descr="Image result for coakley pain book"/>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9574" name="AutoShape 6" descr="Image result for coakley pain book"/>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9576" name="AutoShape 8" descr="Image result for coakley pain book"/>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descr="https://images-na.ssl-images-amazon.com/images/I/41PxS62E7oL._SX331_BO1,204,203,200_.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64000" y="762000"/>
            <a:ext cx="207584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ages-na.ssl-images-amazon.com/images/I/416gQJwX54L._SX327_BO1,204,203,200_.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3733800"/>
            <a:ext cx="24765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normAutofit/>
          </a:bodyPr>
          <a:lstStyle/>
          <a:p>
            <a:r>
              <a:rPr lang="en-US" sz="3200" dirty="0">
                <a:latin typeface="Times New Roman" panose="02020603050405020304" pitchFamily="18" charset="0"/>
                <a:cs typeface="Times New Roman" panose="02020603050405020304" pitchFamily="18" charset="0"/>
              </a:rPr>
              <a:t>Integrative Medicine Resources </a:t>
            </a:r>
          </a:p>
        </p:txBody>
      </p:sp>
      <p:sp>
        <p:nvSpPr>
          <p:cNvPr id="3" name="Content Placeholder 2"/>
          <p:cNvSpPr>
            <a:spLocks noGrp="1"/>
          </p:cNvSpPr>
          <p:nvPr>
            <p:ph idx="1"/>
          </p:nvPr>
        </p:nvSpPr>
        <p:spPr>
          <a:xfrm>
            <a:off x="1524000" y="762000"/>
            <a:ext cx="9144000" cy="6477000"/>
          </a:xfrm>
        </p:spPr>
        <p:txBody>
          <a:bodyPr>
            <a:noAutofit/>
          </a:bodyPr>
          <a:lstStyle/>
          <a:p>
            <a:r>
              <a:rPr lang="en-US" sz="2400" dirty="0">
                <a:latin typeface="Times New Roman" panose="02020603050405020304" pitchFamily="18" charset="0"/>
                <a:cs typeface="Times New Roman" panose="02020603050405020304" pitchFamily="18" charset="0"/>
              </a:rPr>
              <a:t>AAP Section of Complementary and Integrative Medicine</a:t>
            </a:r>
          </a:p>
          <a:p>
            <a:r>
              <a:rPr lang="en-US" sz="2400" i="1" dirty="0">
                <a:latin typeface="Times New Roman" panose="02020603050405020304" pitchFamily="18" charset="0"/>
                <a:cs typeface="Times New Roman" panose="02020603050405020304" pitchFamily="18" charset="0"/>
              </a:rPr>
              <a:t>https://nccih.nih.gov  </a:t>
            </a:r>
            <a:r>
              <a:rPr lang="en-US" sz="2400" dirty="0">
                <a:latin typeface="Times New Roman" panose="02020603050405020304" pitchFamily="18" charset="0"/>
                <a:cs typeface="Times New Roman" panose="02020603050405020304" pitchFamily="18" charset="0"/>
              </a:rPr>
              <a:t>(National Center Complementary and Integrative Health)</a:t>
            </a:r>
          </a:p>
          <a:p>
            <a:r>
              <a:rPr lang="en-US" sz="2400" dirty="0">
                <a:latin typeface="Times New Roman" panose="02020603050405020304" pitchFamily="18" charset="0"/>
                <a:cs typeface="Times New Roman" panose="02020603050405020304" pitchFamily="18" charset="0"/>
              </a:rPr>
              <a:t>COCHRANE Review</a:t>
            </a:r>
          </a:p>
          <a:p>
            <a:r>
              <a:rPr lang="en-US" sz="2400" dirty="0">
                <a:latin typeface="Times New Roman" panose="02020603050405020304" pitchFamily="18" charset="0"/>
                <a:cs typeface="Times New Roman" panose="02020603050405020304" pitchFamily="18" charset="0"/>
              </a:rPr>
              <a:t>The American Holistic Medical Association</a:t>
            </a:r>
          </a:p>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https://www.</a:t>
            </a:r>
            <a:r>
              <a:rPr lang="en-US" sz="2400" b="1" i="1" dirty="0">
                <a:latin typeface="Times New Roman" panose="02020603050405020304" pitchFamily="18" charset="0"/>
                <a:cs typeface="Times New Roman" panose="02020603050405020304" pitchFamily="18" charset="0"/>
              </a:rPr>
              <a:t>consumerlab</a:t>
            </a:r>
            <a:r>
              <a:rPr lang="en-US" sz="2400" i="1" dirty="0">
                <a:latin typeface="Times New Roman" panose="02020603050405020304" pitchFamily="18" charset="0"/>
                <a:cs typeface="Times New Roman" panose="02020603050405020304" pitchFamily="18" charset="0"/>
              </a:rPr>
              <a:t>.com</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www.naturaldatabase.com </a:t>
            </a:r>
          </a:p>
          <a:p>
            <a:r>
              <a:rPr lang="en-US" sz="2400" i="1" dirty="0">
                <a:latin typeface="Times New Roman" panose="02020603050405020304" pitchFamily="18" charset="0"/>
                <a:cs typeface="Times New Roman" panose="02020603050405020304" pitchFamily="18" charset="0"/>
              </a:rPr>
              <a:t>hhttp://www.imconsortium.org </a:t>
            </a:r>
            <a:r>
              <a:rPr lang="en-US" sz="2400" dirty="0">
                <a:latin typeface="Times New Roman" panose="02020603050405020304" pitchFamily="18" charset="0"/>
                <a:cs typeface="Times New Roman" panose="02020603050405020304" pitchFamily="18" charset="0"/>
              </a:rPr>
              <a:t>Academic Consortium Integrative Medicine and Health </a:t>
            </a:r>
          </a:p>
          <a:p>
            <a:r>
              <a:rPr lang="en-US" sz="2400" dirty="0">
                <a:latin typeface="Times New Roman" panose="02020603050405020304" pitchFamily="18" charset="0"/>
                <a:cs typeface="Times New Roman" panose="02020603050405020304" pitchFamily="18" charset="0"/>
              </a:rPr>
              <a:t>Professional Journals: Pediatrics, </a:t>
            </a:r>
            <a:r>
              <a:rPr lang="en-US" sz="2400" dirty="0" err="1">
                <a:latin typeface="Times New Roman" panose="02020603050405020304" pitchFamily="18" charset="0"/>
                <a:cs typeface="Times New Roman" panose="02020603050405020304" pitchFamily="18" charset="0"/>
              </a:rPr>
              <a:t>Peds</a:t>
            </a:r>
            <a:r>
              <a:rPr lang="en-US" sz="2400" dirty="0">
                <a:latin typeface="Times New Roman" panose="02020603050405020304" pitchFamily="18" charset="0"/>
                <a:cs typeface="Times New Roman" panose="02020603050405020304" pitchFamily="18" charset="0"/>
              </a:rPr>
              <a:t> in Review,  Contemporary Pediatrics, </a:t>
            </a:r>
            <a:r>
              <a:rPr lang="en-US" sz="2400" dirty="0" err="1">
                <a:latin typeface="Times New Roman" panose="02020603050405020304" pitchFamily="18" charset="0"/>
                <a:cs typeface="Times New Roman" panose="02020603050405020304" pitchFamily="18" charset="0"/>
              </a:rPr>
              <a:t>Ped</a:t>
            </a:r>
            <a:r>
              <a:rPr lang="en-US" sz="2400" dirty="0">
                <a:latin typeface="Times New Roman" panose="02020603050405020304" pitchFamily="18" charset="0"/>
                <a:cs typeface="Times New Roman" panose="02020603050405020304" pitchFamily="18" charset="0"/>
              </a:rPr>
              <a:t> Clinics North America</a:t>
            </a:r>
          </a:p>
          <a:p>
            <a:r>
              <a:rPr lang="en-US" sz="2400" i="1" dirty="0">
                <a:latin typeface="Times New Roman" panose="02020603050405020304" pitchFamily="18" charset="0"/>
                <a:cs typeface="Times New Roman" panose="02020603050405020304" pitchFamily="18" charset="0"/>
              </a:rPr>
              <a:t>www.liebertpub.com/.../</a:t>
            </a:r>
            <a:r>
              <a:rPr lang="en-US" sz="2400" b="1" i="1" dirty="0">
                <a:latin typeface="Times New Roman" panose="02020603050405020304" pitchFamily="18" charset="0"/>
                <a:cs typeface="Times New Roman" panose="02020603050405020304" pitchFamily="18" charset="0"/>
              </a:rPr>
              <a:t>alternative-and-complementary</a:t>
            </a:r>
            <a:r>
              <a:rPr lang="en-US" sz="2400" i="1"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therapies </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Alternative and Complementary Therapies Journal</a:t>
            </a:r>
          </a:p>
          <a:p>
            <a:r>
              <a:rPr lang="en-US" sz="2400" i="1" dirty="0">
                <a:latin typeface="Times New Roman" panose="02020603050405020304" pitchFamily="18" charset="0"/>
                <a:cs typeface="Times New Roman" panose="02020603050405020304" pitchFamily="18" charset="0"/>
              </a:rPr>
              <a:t>https://</a:t>
            </a:r>
            <a:r>
              <a:rPr lang="en-US" sz="2400" b="1" i="1" dirty="0">
                <a:latin typeface="Times New Roman" panose="02020603050405020304" pitchFamily="18" charset="0"/>
                <a:cs typeface="Times New Roman" panose="02020603050405020304" pitchFamily="18" charset="0"/>
              </a:rPr>
              <a:t>integrativemedicine</a:t>
            </a:r>
            <a:r>
              <a:rPr lang="en-US" sz="2400" i="1" dirty="0">
                <a:latin typeface="Times New Roman" panose="02020603050405020304" pitchFamily="18" charset="0"/>
                <a:cs typeface="Times New Roman" panose="02020603050405020304" pitchFamily="18" charset="0"/>
              </a:rPr>
              <a:t>.arizona.edu</a:t>
            </a:r>
            <a:endParaRPr lang="en-US" sz="2400" dirty="0">
              <a:latin typeface="Times New Roman" panose="02020603050405020304" pitchFamily="18"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86437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079" y="1066801"/>
            <a:ext cx="8987265" cy="5410199"/>
          </a:xfrm>
        </p:spPr>
        <p:txBody>
          <a:bodyPr>
            <a:noAutofit/>
          </a:bodyPr>
          <a:lstStyle/>
          <a:p>
            <a:r>
              <a:rPr lang="en-US" dirty="0">
                <a:latin typeface="Times New Roman" panose="02020603050405020304" pitchFamily="18" charset="0"/>
                <a:cs typeface="Times New Roman" panose="02020603050405020304" pitchFamily="18" charset="0"/>
              </a:rPr>
              <a:t>American Society of Clinical Hypnosis (ASCH)</a:t>
            </a:r>
          </a:p>
          <a:p>
            <a:pPr marL="393192" lvl="1" indent="0">
              <a:buNone/>
            </a:pPr>
            <a:r>
              <a:rPr lang="en-US" sz="2800" dirty="0">
                <a:latin typeface="Times New Roman" panose="02020603050405020304" pitchFamily="18" charset="0"/>
                <a:cs typeface="Times New Roman" panose="02020603050405020304" pitchFamily="18" charset="0"/>
                <a:hlinkClick r:id="rId2"/>
              </a:rPr>
              <a:t>www.asch.net</a:t>
            </a:r>
            <a:endParaRPr lang="en-US" sz="2800" dirty="0">
              <a:latin typeface="Times New Roman" panose="02020603050405020304" pitchFamily="18" charset="0"/>
              <a:cs typeface="Times New Roman" panose="02020603050405020304" pitchFamily="18" charset="0"/>
            </a:endParaRPr>
          </a:p>
          <a:p>
            <a:pPr marL="393192" lvl="1" indent="0">
              <a:buNone/>
            </a:pPr>
            <a:endParaRPr lang="en-US" sz="2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National Pediatric Hypnosis Training Institute(NPHTI)</a:t>
            </a:r>
          </a:p>
          <a:p>
            <a:pPr marL="393192" lvl="1" indent="0">
              <a:buNone/>
            </a:pPr>
            <a:r>
              <a:rPr lang="en-US" sz="2800" dirty="0">
                <a:latin typeface="Times New Roman" panose="02020603050405020304" pitchFamily="18" charset="0"/>
                <a:cs typeface="Times New Roman" panose="02020603050405020304" pitchFamily="18" charset="0"/>
                <a:hlinkClick r:id="rId3"/>
              </a:rPr>
              <a:t>www.nphti.org</a:t>
            </a:r>
            <a:endParaRPr lang="en-US" sz="2800" dirty="0">
              <a:latin typeface="Times New Roman" panose="02020603050405020304" pitchFamily="18" charset="0"/>
              <a:cs typeface="Times New Roman" panose="02020603050405020304" pitchFamily="18" charset="0"/>
            </a:endParaRPr>
          </a:p>
          <a:p>
            <a:pPr marL="393192" lvl="1" indent="0">
              <a:buNone/>
            </a:pPr>
            <a:endParaRPr lang="en-US" sz="2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Society for Clinical and Experimental Hypnosis (SCEH)</a:t>
            </a:r>
          </a:p>
          <a:p>
            <a:pPr marL="393192" lvl="1" indent="0">
              <a:buNone/>
            </a:pPr>
            <a:r>
              <a:rPr lang="en-US" sz="2800" dirty="0">
                <a:latin typeface="Times New Roman" panose="02020603050405020304" pitchFamily="18" charset="0"/>
                <a:cs typeface="Times New Roman" panose="02020603050405020304" pitchFamily="18" charset="0"/>
                <a:hlinkClick r:id="rId4"/>
              </a:rPr>
              <a:t>www.sceh.us</a:t>
            </a:r>
            <a:endParaRPr lang="en-US" sz="2800" dirty="0">
              <a:latin typeface="Times New Roman" panose="02020603050405020304" pitchFamily="18" charset="0"/>
              <a:cs typeface="Times New Roman" panose="02020603050405020304" pitchFamily="18" charset="0"/>
            </a:endParaRPr>
          </a:p>
          <a:p>
            <a:pPr marL="393192" lvl="1" indent="0">
              <a:buNone/>
            </a:pPr>
            <a:endParaRPr lang="en-US" sz="2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 England Society Clinical Hypnosis (NESCH)</a:t>
            </a:r>
          </a:p>
          <a:p>
            <a:pPr marL="393192" lvl="1" indent="0">
              <a:buNone/>
            </a:pPr>
            <a:r>
              <a:rPr lang="en-US" dirty="0">
                <a:latin typeface="Times New Roman" panose="02020603050405020304" pitchFamily="18" charset="0"/>
                <a:cs typeface="Times New Roman" panose="02020603050405020304" pitchFamily="18" charset="0"/>
                <a:hlinkClick r:id="rId5"/>
              </a:rPr>
              <a:t>www.nesch.org</a:t>
            </a:r>
            <a:endParaRPr lang="en-US" dirty="0">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2590801" y="228600"/>
            <a:ext cx="8458199" cy="5334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Hypnosis Teaching Organizations</a:t>
            </a:r>
          </a:p>
        </p:txBody>
      </p:sp>
    </p:spTree>
    <p:extLst>
      <p:ext uri="{BB962C8B-B14F-4D97-AF65-F5344CB8AC3E}">
        <p14:creationId xmlns:p14="http://schemas.microsoft.com/office/powerpoint/2010/main" val="197556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E53B27-7F27-6B01-9EA6-03A4458187F1}"/>
              </a:ext>
            </a:extLst>
          </p:cNvPr>
          <p:cNvPicPr>
            <a:picLocks noChangeAspect="1"/>
          </p:cNvPicPr>
          <p:nvPr/>
        </p:nvPicPr>
        <p:blipFill rotWithShape="1">
          <a:blip r:embed="rId2"/>
          <a:srcRect l="5884" r="-1" b="-1"/>
          <a:stretch>
            <a:fillRect/>
          </a:stretch>
        </p:blipFill>
        <p:spPr>
          <a:xfrm>
            <a:off x="7010400" y="2265037"/>
            <a:ext cx="5181600" cy="4592953"/>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5803669" cy="1546802"/>
          </a:xfrm>
        </p:spPr>
        <p:txBody>
          <a:bodyPr>
            <a:normAutofit/>
          </a:bodyPr>
          <a:lstStyle/>
          <a:p>
            <a:r>
              <a:rPr lang="en-US" sz="4000" dirty="0">
                <a:latin typeface="Calibri" pitchFamily="34" charset="0"/>
                <a:cs typeface="Calibri" pitchFamily="34" charset="0"/>
              </a:rPr>
              <a:t>    </a:t>
            </a:r>
            <a:r>
              <a:rPr lang="en-US" sz="3200" dirty="0">
                <a:latin typeface="Times New Roman" panose="02020603050405020304" pitchFamily="18" charset="0"/>
                <a:cs typeface="Times New Roman" panose="02020603050405020304" pitchFamily="18" charset="0"/>
              </a:rPr>
              <a:t>Presentation Objectives </a:t>
            </a:r>
          </a:p>
        </p:txBody>
      </p:sp>
      <p:sp>
        <p:nvSpPr>
          <p:cNvPr id="3" name="Content Placeholder 2"/>
          <p:cNvSpPr>
            <a:spLocks noGrp="1"/>
          </p:cNvSpPr>
          <p:nvPr>
            <p:ph idx="1"/>
          </p:nvPr>
        </p:nvSpPr>
        <p:spPr>
          <a:xfrm>
            <a:off x="89807" y="1695796"/>
            <a:ext cx="5803669" cy="4481167"/>
          </a:xfrm>
        </p:spPr>
        <p:txBody>
          <a:bodyPr>
            <a:normAutofit/>
          </a:bodyPr>
          <a:lstStyle/>
          <a:p>
            <a:r>
              <a:rPr lang="en-US" sz="2400" dirty="0">
                <a:latin typeface="Times New Roman" panose="02020603050405020304" pitchFamily="18" charset="0"/>
                <a:cs typeface="Times New Roman" panose="02020603050405020304" pitchFamily="18" charset="0"/>
              </a:rPr>
              <a:t>Introduce hypnosis applications within the  pediatric GI clinic: </a:t>
            </a:r>
            <a:r>
              <a:rPr lang="en-US" sz="2400" i="1" dirty="0">
                <a:latin typeface="Times New Roman" panose="02020603050405020304" pitchFamily="18" charset="0"/>
                <a:cs typeface="Times New Roman" panose="02020603050405020304" pitchFamily="18" charset="0"/>
              </a:rPr>
              <a:t>helping your patient find their ‘happy place’ in the medical encounter </a:t>
            </a:r>
          </a:p>
          <a:p>
            <a:pPr lvl="1"/>
            <a:r>
              <a:rPr lang="en-US" sz="2000" dirty="0">
                <a:latin typeface="Times New Roman" panose="02020603050405020304" pitchFamily="18" charset="0"/>
                <a:cs typeface="Times New Roman" panose="02020603050405020304" pitchFamily="18" charset="0"/>
              </a:rPr>
              <a:t>Dr Vlieger has discussed applications of pediatric  hypnosis for gut-brain disorders  </a:t>
            </a:r>
          </a:p>
          <a:p>
            <a:pPr lvl="1"/>
            <a:r>
              <a:rPr lang="en-US" sz="2000" dirty="0">
                <a:latin typeface="Times New Roman" panose="02020603050405020304" pitchFamily="18" charset="0"/>
                <a:cs typeface="Times New Roman" panose="02020603050405020304" pitchFamily="18" charset="0"/>
              </a:rPr>
              <a:t>Hypnosis to assist in Anorectal Manometry</a:t>
            </a:r>
          </a:p>
          <a:p>
            <a:r>
              <a:rPr lang="en-US" sz="2400" dirty="0">
                <a:latin typeface="Times New Roman" panose="02020603050405020304" pitchFamily="18" charset="0"/>
                <a:cs typeface="Times New Roman" panose="02020603050405020304" pitchFamily="18" charset="0"/>
              </a:rPr>
              <a:t>How assist patients with needle phobia   </a:t>
            </a:r>
          </a:p>
          <a:p>
            <a:endParaRPr lang="en-US" sz="2400" dirty="0">
              <a:latin typeface="Times New Roman" panose="02020603050405020304" pitchFamily="18" charset="0"/>
              <a:cs typeface="Times New Roman" panose="02020603050405020304" pitchFamily="18" charset="0"/>
            </a:endParaRPr>
          </a:p>
          <a:p>
            <a:endParaRPr lang="en-US" sz="2000" dirty="0">
              <a:latin typeface="Calibri" pitchFamily="34" charset="0"/>
              <a:cs typeface="Calibri" pitchFamily="34" charset="0"/>
            </a:endParaRPr>
          </a:p>
          <a:p>
            <a:endParaRPr lang="en-US" sz="2000" dirty="0"/>
          </a:p>
        </p:txBody>
      </p:sp>
      <p:sp>
        <p:nvSpPr>
          <p:cNvPr id="6" name="TextBox 5"/>
          <p:cNvSpPr txBox="1"/>
          <p:nvPr/>
        </p:nvSpPr>
        <p:spPr>
          <a:xfrm>
            <a:off x="8686801" y="6172200"/>
            <a:ext cx="184731" cy="369332"/>
          </a:xfrm>
          <a:prstGeom prst="rect">
            <a:avLst/>
          </a:prstGeom>
          <a:noFill/>
        </p:spPr>
        <p:txBody>
          <a:bodyPr wrap="non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6B171-98C0-F69C-4F0C-7F548257D65D}"/>
              </a:ext>
            </a:extLst>
          </p:cNvPr>
          <p:cNvSpPr>
            <a:spLocks noGrp="1"/>
          </p:cNvSpPr>
          <p:nvPr>
            <p:ph type="title"/>
          </p:nvPr>
        </p:nvSpPr>
        <p:spPr>
          <a:xfrm>
            <a:off x="-1" y="118335"/>
            <a:ext cx="11220227" cy="1643964"/>
          </a:xfrm>
        </p:spPr>
        <p:txBody>
          <a:bodyPr anchor="ctr">
            <a:normAutofit/>
          </a:bodyPr>
          <a:lstStyle/>
          <a:p>
            <a:r>
              <a:rPr lang="en-US" sz="3200" dirty="0">
                <a:latin typeface="Times New Roman" panose="02020603050405020304" pitchFamily="18" charset="0"/>
                <a:cs typeface="Times New Roman" panose="02020603050405020304" pitchFamily="18" charset="0"/>
              </a:rPr>
              <a:t>Introduce hypnosis applications within the pediatric GI clinic:     	</a:t>
            </a:r>
            <a:r>
              <a:rPr lang="en-US" sz="2700" i="1" dirty="0">
                <a:latin typeface="Times New Roman" panose="02020603050405020304" pitchFamily="18" charset="0"/>
                <a:cs typeface="Times New Roman" panose="02020603050405020304" pitchFamily="18" charset="0"/>
              </a:rPr>
              <a:t>helping your patient find their ‘happy place’ in the medical encounter </a:t>
            </a:r>
            <a:br>
              <a:rPr lang="en-US" sz="2700" i="1" dirty="0">
                <a:latin typeface="Times New Roman" panose="02020603050405020304" pitchFamily="18" charset="0"/>
                <a:cs typeface="Times New Roman" panose="02020603050405020304" pitchFamily="18" charset="0"/>
              </a:rPr>
            </a:br>
            <a:endParaRPr lang="en-US" sz="2700" dirty="0"/>
          </a:p>
        </p:txBody>
      </p:sp>
      <p:sp>
        <p:nvSpPr>
          <p:cNvPr id="3" name="Content Placeholder 2">
            <a:extLst>
              <a:ext uri="{FF2B5EF4-FFF2-40B4-BE49-F238E27FC236}">
                <a16:creationId xmlns:a16="http://schemas.microsoft.com/office/drawing/2014/main" id="{DB8EEA5F-70C1-1B5E-A746-489DD8731DDA}"/>
              </a:ext>
            </a:extLst>
          </p:cNvPr>
          <p:cNvSpPr>
            <a:spLocks noGrp="1"/>
          </p:cNvSpPr>
          <p:nvPr>
            <p:ph idx="1"/>
          </p:nvPr>
        </p:nvSpPr>
        <p:spPr>
          <a:xfrm>
            <a:off x="1" y="1679171"/>
            <a:ext cx="7282926" cy="4499207"/>
          </a:xfrm>
        </p:spPr>
        <p:txBody>
          <a:bodyPr anchor="ctr">
            <a:normAutofit fontScale="92500"/>
          </a:bodyPr>
          <a:lstStyle/>
          <a:p>
            <a:r>
              <a:rPr lang="en-US" sz="2600" i="1" dirty="0">
                <a:latin typeface="Times New Roman" panose="02020603050405020304" pitchFamily="18" charset="0"/>
                <a:cs typeface="Times New Roman" panose="02020603050405020304" pitchFamily="18" charset="0"/>
              </a:rPr>
              <a:t>Pre -Review </a:t>
            </a:r>
            <a:r>
              <a:rPr lang="en-US" sz="2600" dirty="0">
                <a:latin typeface="Times New Roman" panose="02020603050405020304" pitchFamily="18" charset="0"/>
                <a:cs typeface="Times New Roman" panose="02020603050405020304" pitchFamily="18" charset="0"/>
              </a:rPr>
              <a:t>medical chart: include past experiences (if applicable) with current medical procedure. </a:t>
            </a:r>
          </a:p>
          <a:p>
            <a:r>
              <a:rPr lang="en-US" sz="2600" b="1" i="1" dirty="0">
                <a:latin typeface="Times New Roman" panose="02020603050405020304" pitchFamily="18" charset="0"/>
                <a:cs typeface="Times New Roman" panose="02020603050405020304" pitchFamily="18" charset="0"/>
              </a:rPr>
              <a:t>RAPPORT</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Introduce yourself and ‘your role’ in being present today. Introduce, discuss </a:t>
            </a:r>
            <a:r>
              <a:rPr lang="en-US" sz="2600" i="1" dirty="0">
                <a:latin typeface="Times New Roman" panose="02020603050405020304" pitchFamily="18" charset="0"/>
                <a:cs typeface="Times New Roman" panose="02020603050405020304" pitchFamily="18" charset="0"/>
              </a:rPr>
              <a:t>Hypnosis </a:t>
            </a:r>
            <a:r>
              <a:rPr lang="en-US" sz="2600" dirty="0">
                <a:latin typeface="Times New Roman" panose="02020603050405020304" pitchFamily="18" charset="0"/>
                <a:cs typeface="Times New Roman" panose="02020603050405020304" pitchFamily="18" charset="0"/>
              </a:rPr>
              <a:t>topic-Are you </a:t>
            </a:r>
            <a:r>
              <a:rPr lang="en-US" sz="2600" dirty="0" err="1">
                <a:latin typeface="Times New Roman" panose="02020603050405020304" pitchFamily="18" charset="0"/>
                <a:cs typeface="Times New Roman" panose="02020603050405020304" pitchFamily="18" charset="0"/>
              </a:rPr>
              <a:t>ie</a:t>
            </a:r>
            <a:r>
              <a:rPr lang="en-US" sz="2600" dirty="0">
                <a:latin typeface="Times New Roman" panose="02020603050405020304" pitchFamily="18" charset="0"/>
                <a:cs typeface="Times New Roman" panose="02020603050405020304" pitchFamily="18" charset="0"/>
              </a:rPr>
              <a:t> patient, family, caregiver familiar with hypnosis? What does </a:t>
            </a:r>
            <a:r>
              <a:rPr lang="en-US" sz="2600" i="1" dirty="0">
                <a:latin typeface="Times New Roman" panose="02020603050405020304" pitchFamily="18" charset="0"/>
                <a:cs typeface="Times New Roman" panose="02020603050405020304" pitchFamily="18" charset="0"/>
              </a:rPr>
              <a:t>hypnosis mean to you</a:t>
            </a:r>
            <a:r>
              <a:rPr lang="en-US" sz="2600" dirty="0">
                <a:latin typeface="Times New Roman" panose="02020603050405020304" pitchFamily="18" charset="0"/>
                <a:cs typeface="Times New Roman" panose="02020603050405020304" pitchFamily="18" charset="0"/>
              </a:rPr>
              <a:t>? ~educate, clarify</a:t>
            </a:r>
          </a:p>
          <a:p>
            <a:r>
              <a:rPr lang="en-US" sz="2600" dirty="0">
                <a:latin typeface="Times New Roman" panose="02020603050405020304" pitchFamily="18" charset="0"/>
                <a:cs typeface="Times New Roman" panose="02020603050405020304" pitchFamily="18" charset="0"/>
              </a:rPr>
              <a:t>Obtain consent/assent – state specific </a:t>
            </a:r>
          </a:p>
          <a:p>
            <a:r>
              <a:rPr lang="en-US" sz="2600" dirty="0">
                <a:latin typeface="Times New Roman" panose="02020603050405020304" pitchFamily="18" charset="0"/>
                <a:cs typeface="Times New Roman" panose="02020603050405020304" pitchFamily="18" charset="0"/>
              </a:rPr>
              <a:t>Ask patient do you know why you(patient) are at the clinic today? </a:t>
            </a:r>
          </a:p>
          <a:p>
            <a:r>
              <a:rPr lang="en-US" sz="2600" dirty="0">
                <a:latin typeface="Times New Roman" panose="02020603050405020304" pitchFamily="18" charset="0"/>
                <a:cs typeface="Times New Roman" panose="02020603050405020304" pitchFamily="18" charset="0"/>
              </a:rPr>
              <a:t>Assess developmental status of patient as this assists with hypnosis session specifics</a:t>
            </a:r>
          </a:p>
          <a:p>
            <a:endParaRPr lang="en-US" sz="1100" dirty="0"/>
          </a:p>
        </p:txBody>
      </p:sp>
      <p:pic>
        <p:nvPicPr>
          <p:cNvPr id="5" name="Picture 4" descr="Cross section of young plant and roots">
            <a:extLst>
              <a:ext uri="{FF2B5EF4-FFF2-40B4-BE49-F238E27FC236}">
                <a16:creationId xmlns:a16="http://schemas.microsoft.com/office/drawing/2014/main" id="{DDDD7FB6-6B95-879B-0377-2EF791CB2BEA}"/>
              </a:ext>
            </a:extLst>
          </p:cNvPr>
          <p:cNvPicPr>
            <a:picLocks noChangeAspect="1"/>
          </p:cNvPicPr>
          <p:nvPr/>
        </p:nvPicPr>
        <p:blipFill rotWithShape="1">
          <a:blip r:embed="rId2"/>
          <a:srcRect l="43713" r="762"/>
          <a:stretch>
            <a:fillRect/>
          </a:stretch>
        </p:blipFill>
        <p:spPr>
          <a:xfrm>
            <a:off x="7377751" y="2237590"/>
            <a:ext cx="4814249" cy="4620409"/>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9360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EDE-8A50-D65B-1E18-7703BFFA2B4B}"/>
              </a:ext>
            </a:extLst>
          </p:cNvPr>
          <p:cNvSpPr>
            <a:spLocks noGrp="1"/>
          </p:cNvSpPr>
          <p:nvPr>
            <p:ph type="title"/>
          </p:nvPr>
        </p:nvSpPr>
        <p:spPr>
          <a:xfrm>
            <a:off x="315884" y="365125"/>
            <a:ext cx="11037916" cy="1325563"/>
          </a:xfrm>
        </p:spPr>
        <p:txBody>
          <a:bodyPr>
            <a:noAutofit/>
          </a:bodyPr>
          <a:lstStyle/>
          <a:p>
            <a:r>
              <a:rPr lang="en-US" sz="3200" dirty="0">
                <a:latin typeface="Times New Roman" panose="02020603050405020304" pitchFamily="18" charset="0"/>
                <a:cs typeface="Times New Roman" panose="02020603050405020304" pitchFamily="18" charset="0"/>
              </a:rPr>
              <a:t>Introduce hypnosis applications within the pediatric GI clinic: </a:t>
            </a:r>
            <a:r>
              <a:rPr lang="en-US" sz="3200" i="1" dirty="0">
                <a:latin typeface="Times New Roman" panose="02020603050405020304" pitchFamily="18" charset="0"/>
                <a:cs typeface="Times New Roman" panose="02020603050405020304" pitchFamily="18" charset="0"/>
              </a:rPr>
              <a:t>helping your patient find their ‘happy place’ in the medical encounter</a:t>
            </a:r>
            <a:endParaRPr lang="en-US" sz="3200" dirty="0"/>
          </a:p>
        </p:txBody>
      </p:sp>
      <p:sp>
        <p:nvSpPr>
          <p:cNvPr id="3" name="Content Placeholder 2">
            <a:extLst>
              <a:ext uri="{FF2B5EF4-FFF2-40B4-BE49-F238E27FC236}">
                <a16:creationId xmlns:a16="http://schemas.microsoft.com/office/drawing/2014/main" id="{DBC29294-C451-7844-DD28-B4B1B87824EE}"/>
              </a:ext>
            </a:extLst>
          </p:cNvPr>
          <p:cNvSpPr>
            <a:spLocks noGrp="1"/>
          </p:cNvSpPr>
          <p:nvPr>
            <p:ph idx="1"/>
          </p:nvPr>
        </p:nvSpPr>
        <p:spPr/>
        <p:txBody>
          <a:bodyPr>
            <a:normAutofit lnSpcReduction="10000"/>
          </a:bodyPr>
          <a:lstStyle/>
          <a:p>
            <a:pPr marL="0" indent="0">
              <a:buNone/>
            </a:pPr>
            <a:r>
              <a:rPr lang="en-US" sz="2400" b="1" dirty="0">
                <a:latin typeface="Times New Roman" panose="02020603050405020304" pitchFamily="18" charset="0"/>
                <a:cs typeface="Times New Roman" panose="02020603050405020304" pitchFamily="18" charset="0"/>
              </a:rPr>
              <a:t>Continue building rapport</a:t>
            </a:r>
            <a:r>
              <a:rPr lang="en-US" sz="2400" dirty="0">
                <a:latin typeface="Times New Roman" panose="02020603050405020304" pitchFamily="18" charset="0"/>
                <a:cs typeface="Times New Roman" panose="02020603050405020304" pitchFamily="18" charset="0"/>
              </a:rPr>
              <a:t>: even if this is </a:t>
            </a:r>
            <a:r>
              <a:rPr lang="en-US" sz="2400" i="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your first encounter together.</a:t>
            </a:r>
          </a:p>
          <a:p>
            <a:pPr marL="457200" lvl="1" indent="0">
              <a:buNone/>
            </a:pPr>
            <a:r>
              <a:rPr lang="en-US" sz="2200" dirty="0"/>
              <a:t>Is your patient wearing a ‘fun’ shirt with design ‘cartoon’ which can ‘let you into their world of interest, imagination’ ? Any supportive toys? </a:t>
            </a:r>
          </a:p>
          <a:p>
            <a:pPr marL="457200" lvl="1" indent="0">
              <a:buNone/>
            </a:pPr>
            <a:r>
              <a:rPr lang="en-US" sz="2200" dirty="0"/>
              <a:t>Ask do you attend school? What grade- favorite subjects, activities? </a:t>
            </a:r>
          </a:p>
          <a:p>
            <a:pPr marL="457200" lvl="1" indent="0">
              <a:buNone/>
            </a:pPr>
            <a:r>
              <a:rPr lang="en-US" sz="2200" dirty="0"/>
              <a:t>Do you have brothers/sisters? Any pets? </a:t>
            </a:r>
          </a:p>
          <a:p>
            <a:pPr marL="457200" lvl="1" indent="0">
              <a:buNone/>
            </a:pPr>
            <a:r>
              <a:rPr lang="en-US" sz="2200" dirty="0"/>
              <a:t>Ask child what do they like to do for fun? Favorite place to visit? What kinds of things make you laugh? Favorite activities? Favorite movies? Favorite music? </a:t>
            </a:r>
          </a:p>
          <a:p>
            <a:pPr marL="457200" lvl="1" indent="0">
              <a:buNone/>
            </a:pPr>
            <a:r>
              <a:rPr lang="en-US" sz="2200" dirty="0"/>
              <a:t>Do you ever </a:t>
            </a:r>
            <a:r>
              <a:rPr lang="en-US" sz="2200" i="1" dirty="0"/>
              <a:t>Notice</a:t>
            </a:r>
            <a:r>
              <a:rPr lang="en-US" sz="2200" dirty="0"/>
              <a:t> how your mind can wander, daydream and be ‘open’ for imagination? </a:t>
            </a:r>
          </a:p>
          <a:p>
            <a:pPr marL="914400" lvl="2" indent="0">
              <a:buNone/>
            </a:pPr>
            <a:r>
              <a:rPr lang="en-US" sz="2200" dirty="0"/>
              <a:t>If patient does not respond, ask your patient if you can ask their parent/caregiver these questions. Then direct the following to your patient:   “When you allow your words to easily flow then I can learn even more about you.”  </a:t>
            </a:r>
          </a:p>
          <a:p>
            <a:endParaRPr lang="en-US" dirty="0"/>
          </a:p>
        </p:txBody>
      </p:sp>
    </p:spTree>
    <p:extLst>
      <p:ext uri="{BB962C8B-B14F-4D97-AF65-F5344CB8AC3E}">
        <p14:creationId xmlns:p14="http://schemas.microsoft.com/office/powerpoint/2010/main" val="147561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5D929-FDD8-D35A-02C6-DAEE6EB55C6C}"/>
              </a:ext>
            </a:extLst>
          </p:cNvPr>
          <p:cNvSpPr>
            <a:spLocks noGrp="1"/>
          </p:cNvSpPr>
          <p:nvPr>
            <p:ph type="title"/>
          </p:nvPr>
        </p:nvSpPr>
        <p:spPr>
          <a:xfrm>
            <a:off x="572493" y="238539"/>
            <a:ext cx="11018520" cy="1048861"/>
          </a:xfrm>
        </p:spPr>
        <p:txBody>
          <a:bodyPr anchor="b">
            <a:normAutofit/>
          </a:bodyPr>
          <a:lstStyle/>
          <a:p>
            <a:r>
              <a:rPr lang="en-US" sz="3200" dirty="0">
                <a:latin typeface="Times New Roman" panose="02020603050405020304" pitchFamily="18" charset="0"/>
                <a:cs typeface="Times New Roman" panose="02020603050405020304" pitchFamily="18" charset="0"/>
              </a:rPr>
              <a:t>Case study: Hypnosis for 7 </a:t>
            </a:r>
            <a:r>
              <a:rPr lang="en-US" sz="3200" dirty="0" err="1">
                <a:latin typeface="Times New Roman" panose="02020603050405020304" pitchFamily="18" charset="0"/>
                <a:cs typeface="Times New Roman" panose="02020603050405020304" pitchFamily="18" charset="0"/>
              </a:rPr>
              <a:t>y.o</a:t>
            </a:r>
            <a:r>
              <a:rPr lang="en-US" sz="3200" dirty="0">
                <a:latin typeface="Times New Roman" panose="02020603050405020304" pitchFamily="18" charset="0"/>
                <a:cs typeface="Times New Roman" panose="02020603050405020304" pitchFamily="18" charset="0"/>
              </a:rPr>
              <a:t>. female undergoing first Anorectal Manometry examination study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261F00-63DB-F092-59E8-ED7124076C48}"/>
              </a:ext>
            </a:extLst>
          </p:cNvPr>
          <p:cNvSpPr>
            <a:spLocks noGrp="1"/>
          </p:cNvSpPr>
          <p:nvPr>
            <p:ph idx="1"/>
          </p:nvPr>
        </p:nvSpPr>
        <p:spPr>
          <a:xfrm>
            <a:off x="365760" y="1847088"/>
            <a:ext cx="7309898" cy="4854926"/>
          </a:xfrm>
        </p:spPr>
        <p:txBody>
          <a:bodyPr anchor="t">
            <a:normAutofit fontScale="77500" lnSpcReduction="20000"/>
          </a:bodyPr>
          <a:lstStyle/>
          <a:p>
            <a:pPr marL="0" indent="0">
              <a:buNone/>
            </a:pPr>
            <a:r>
              <a:rPr lang="en-US" sz="2200" b="1" dirty="0">
                <a:latin typeface="Times New Roman" panose="02020603050405020304" pitchFamily="18" charset="0"/>
                <a:cs typeface="Times New Roman" panose="02020603050405020304" pitchFamily="18" charset="0"/>
              </a:rPr>
              <a:t>Medical chart review</a:t>
            </a:r>
            <a:r>
              <a:rPr lang="en-US" sz="2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7 </a:t>
            </a:r>
            <a:r>
              <a:rPr lang="en-US" sz="2400" dirty="0" err="1">
                <a:latin typeface="Times New Roman" panose="02020603050405020304" pitchFamily="18" charset="0"/>
                <a:cs typeface="Times New Roman" panose="02020603050405020304" pitchFamily="18" charset="0"/>
              </a:rPr>
              <a:t>y.o</a:t>
            </a:r>
            <a:r>
              <a:rPr lang="en-US" sz="2400" dirty="0">
                <a:latin typeface="Times New Roman" panose="02020603050405020304" pitchFamily="18" charset="0"/>
                <a:cs typeface="Times New Roman" panose="02020603050405020304" pitchFamily="18" charset="0"/>
              </a:rPr>
              <a:t>. female with chronic constipation scheduled for her first Anorectal Manometry exam. She has ‘anxious tendencies’ especially with medical encounters and procedures</a:t>
            </a:r>
            <a:r>
              <a:rPr lang="en-US" sz="2200" dirty="0">
                <a:latin typeface="Times New Roman" panose="02020603050405020304" pitchFamily="18" charset="0"/>
                <a:cs typeface="Times New Roman" panose="02020603050405020304" pitchFamily="18" charset="0"/>
              </a:rPr>
              <a:t>.    </a:t>
            </a:r>
          </a:p>
          <a:p>
            <a:pPr marL="514350" indent="-514350">
              <a:buAutoNum type="arabicPeriod"/>
            </a:pPr>
            <a:r>
              <a:rPr lang="en-US" i="1" dirty="0">
                <a:latin typeface="Times New Roman" panose="02020603050405020304" pitchFamily="18" charset="0"/>
                <a:cs typeface="Times New Roman" panose="02020603050405020304" pitchFamily="18" charset="0"/>
              </a:rPr>
              <a:t>Establish Rapport with patient and family/caregiver </a:t>
            </a:r>
          </a:p>
          <a:p>
            <a:pPr marL="457200" lvl="1" indent="0">
              <a:buNone/>
            </a:pPr>
            <a:r>
              <a:rPr lang="en-US" dirty="0">
                <a:latin typeface="Times New Roman" panose="02020603050405020304" pitchFamily="18" charset="0"/>
                <a:cs typeface="Times New Roman" panose="02020603050405020304" pitchFamily="18" charset="0"/>
              </a:rPr>
              <a:t>Hello, I’m Dr Verissimo-you can call me Dr Ana if you like. It’s so nice to meet you. I’m here today to help you use your own skills to relax during this exam. I know you already have so many ways to help your body feel calm, relaxed, and focused. I’d love to learn how you do this. Maybe you can share some of those skills with me now? Thank you! </a:t>
            </a:r>
          </a:p>
          <a:p>
            <a:pPr marL="457200" lvl="1" indent="0">
              <a:buNone/>
            </a:pPr>
            <a:r>
              <a:rPr lang="en-US" dirty="0">
                <a:latin typeface="Times New Roman" panose="02020603050405020304" pitchFamily="18" charset="0"/>
                <a:cs typeface="Times New Roman" panose="02020603050405020304" pitchFamily="18" charset="0"/>
              </a:rPr>
              <a:t>I know my brain can sometimes be a little ‘bossy’ especially when I’m worried, bothered, angry, unsure. Do you know what ‘bossy’ means? Yes, that’s right! Have you ever noticed that your brain can be bossy like mine? I see. It happens to everyone. I’d love to teach you a few ways I’ve learned to ‘Be the Boss of my Brain. Is that OK? Great! Let’s start learning together.</a:t>
            </a:r>
          </a:p>
          <a:p>
            <a:pPr marL="457200" lvl="1" indent="0">
              <a:buNone/>
            </a:pPr>
            <a:endParaRPr lang="en-US" sz="2200" dirty="0">
              <a:latin typeface="Times New Roman" panose="02020603050405020304" pitchFamily="18" charset="0"/>
              <a:cs typeface="Times New Roman" panose="02020603050405020304" pitchFamily="18" charset="0"/>
            </a:endParaRPr>
          </a:p>
          <a:p>
            <a:pPr marL="457200" lvl="1" indent="0">
              <a:buNone/>
            </a:pPr>
            <a:r>
              <a:rPr lang="en-US" sz="2100" dirty="0">
                <a:latin typeface="Times New Roman" panose="02020603050405020304" pitchFamily="18" charset="0"/>
                <a:cs typeface="Times New Roman" panose="02020603050405020304" pitchFamily="18" charset="0"/>
              </a:rPr>
              <a:t>I </a:t>
            </a:r>
            <a:r>
              <a:rPr lang="en-US" sz="2100" i="1" dirty="0">
                <a:latin typeface="Times New Roman" panose="02020603050405020304" pitchFamily="18" charset="0"/>
                <a:cs typeface="Times New Roman" panose="02020603050405020304" pitchFamily="18" charset="0"/>
              </a:rPr>
              <a:t>Noticed</a:t>
            </a:r>
            <a:r>
              <a:rPr lang="en-US" sz="2100" dirty="0">
                <a:latin typeface="Times New Roman" panose="02020603050405020304" pitchFamily="18" charset="0"/>
                <a:cs typeface="Times New Roman" panose="02020603050405020304" pitchFamily="18" charset="0"/>
              </a:rPr>
              <a:t> that she brought an iPad and a puppy stuffed animal with her. Furthermore, I noticed that she wore a shirt with rainbows, flowers and butterflies~ </a:t>
            </a:r>
            <a:r>
              <a:rPr lang="en-US" sz="2100" i="1" dirty="0">
                <a:latin typeface="Times New Roman" panose="02020603050405020304" pitchFamily="18" charset="0"/>
                <a:cs typeface="Times New Roman" panose="02020603050405020304" pitchFamily="18" charset="0"/>
              </a:rPr>
              <a:t>These are all important clues to help encourage participation and assist with hypnosis session specifics. This can  further build Rapport</a:t>
            </a:r>
            <a:r>
              <a:rPr lang="en-US" sz="2100" dirty="0">
                <a:latin typeface="Times New Roman" panose="02020603050405020304" pitchFamily="18" charset="0"/>
                <a:cs typeface="Times New Roman" panose="02020603050405020304" pitchFamily="18" charset="0"/>
              </a:rPr>
              <a:t>. </a:t>
            </a:r>
          </a:p>
          <a:p>
            <a:pPr marL="457200" lvl="1" indent="0">
              <a:buNone/>
            </a:pPr>
            <a:endParaRPr lang="en-US" sz="2100"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sz="2000" dirty="0">
              <a:latin typeface="Times New Roman" panose="02020603050405020304" pitchFamily="18" charset="0"/>
              <a:cs typeface="Times New Roman" panose="02020603050405020304" pitchFamily="18" charset="0"/>
            </a:endParaRPr>
          </a:p>
        </p:txBody>
      </p:sp>
      <p:pic>
        <p:nvPicPr>
          <p:cNvPr id="5" name="Picture 8" descr="http://t2.gstatic.com/images?q=tbn:ANd9GcSDLg5h9zib_yctqJf_8jG9ArQ_yyihh0iabHDUDeDzFdOzibysOw">
            <a:hlinkClick r:id="rId2"/>
            <a:extLst>
              <a:ext uri="{FF2B5EF4-FFF2-40B4-BE49-F238E27FC236}">
                <a16:creationId xmlns:a16="http://schemas.microsoft.com/office/drawing/2014/main" id="{0242F470-5F30-C92D-2F24-AFA8637A6819}"/>
              </a:ext>
            </a:extLst>
          </p:cNvPr>
          <p:cNvPicPr>
            <a:picLocks noChangeAspect="1" noChangeArrowheads="1"/>
          </p:cNvPicPr>
          <p:nvPr/>
        </p:nvPicPr>
        <p:blipFill>
          <a:blip r:embed="rId3" cstate="print"/>
          <a:srcRect l="7787" r="20152"/>
          <a:stretch>
            <a:fillRect/>
          </a:stretch>
        </p:blipFill>
        <p:spPr bwMode="auto">
          <a:xfrm>
            <a:off x="8361406" y="2522949"/>
            <a:ext cx="3378884" cy="4096512"/>
          </a:xfrm>
          <a:prstGeom prst="rect">
            <a:avLst/>
          </a:prstGeom>
          <a:noFill/>
        </p:spPr>
      </p:pic>
    </p:spTree>
    <p:extLst>
      <p:ext uri="{BB962C8B-B14F-4D97-AF65-F5344CB8AC3E}">
        <p14:creationId xmlns:p14="http://schemas.microsoft.com/office/powerpoint/2010/main" val="2881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9B255-171F-2B47-57D2-BFD2DCC1769F}"/>
              </a:ext>
            </a:extLst>
          </p:cNvPr>
          <p:cNvSpPr>
            <a:spLocks noGrp="1"/>
          </p:cNvSpPr>
          <p:nvPr>
            <p:ph type="title"/>
          </p:nvPr>
        </p:nvSpPr>
        <p:spPr>
          <a:xfrm>
            <a:off x="831988" y="385474"/>
            <a:ext cx="6356606" cy="718497"/>
          </a:xfrm>
        </p:spPr>
        <p:txBody>
          <a:bodyPr>
            <a:normAutofit/>
          </a:bodyPr>
          <a:lstStyle/>
          <a:p>
            <a:r>
              <a:rPr lang="en-US" sz="3200" dirty="0">
                <a:latin typeface="Times New Roman" panose="02020603050405020304" pitchFamily="18" charset="0"/>
                <a:cs typeface="Times New Roman" panose="02020603050405020304" pitchFamily="18" charset="0"/>
              </a:rPr>
              <a:t>Case study number 1 continued </a:t>
            </a:r>
          </a:p>
        </p:txBody>
      </p:sp>
      <p:sp>
        <p:nvSpPr>
          <p:cNvPr id="3" name="Content Placeholder 2">
            <a:extLst>
              <a:ext uri="{FF2B5EF4-FFF2-40B4-BE49-F238E27FC236}">
                <a16:creationId xmlns:a16="http://schemas.microsoft.com/office/drawing/2014/main" id="{38BC5CBC-2C1E-18EB-DA83-2BE6D1C56235}"/>
              </a:ext>
            </a:extLst>
          </p:cNvPr>
          <p:cNvSpPr>
            <a:spLocks noGrp="1"/>
          </p:cNvSpPr>
          <p:nvPr>
            <p:ph idx="1"/>
          </p:nvPr>
        </p:nvSpPr>
        <p:spPr>
          <a:xfrm>
            <a:off x="100361" y="1103971"/>
            <a:ext cx="9084828" cy="5832088"/>
          </a:xfrm>
        </p:spPr>
        <p:txBody>
          <a:bodyPr>
            <a:normAutofit fontScale="92500" lnSpcReduction="10000"/>
          </a:bodyPr>
          <a:lstStyle/>
          <a:p>
            <a:pPr marL="0" indent="0">
              <a:buNone/>
            </a:pPr>
            <a:r>
              <a:rPr lang="en-US" sz="2000" dirty="0">
                <a:latin typeface="Times New Roman" panose="02020603050405020304" pitchFamily="18" charset="0"/>
                <a:cs typeface="Times New Roman" panose="02020603050405020304" pitchFamily="18" charset="0"/>
              </a:rPr>
              <a:t>2. </a:t>
            </a:r>
            <a:r>
              <a:rPr lang="en-US" sz="2000" b="1" i="1" dirty="0">
                <a:latin typeface="Times New Roman" panose="02020603050405020304" pitchFamily="18" charset="0"/>
                <a:cs typeface="Times New Roman" panose="02020603050405020304" pitchFamily="18" charset="0"/>
              </a:rPr>
              <a:t>Introducing ‘belly breathing and incorporate ‘clues’ </a:t>
            </a:r>
            <a:r>
              <a:rPr lang="en-US" sz="2000" dirty="0">
                <a:latin typeface="Times New Roman" panose="02020603050405020304" pitchFamily="18" charset="0"/>
                <a:cs typeface="Times New Roman" panose="02020603050405020304" pitchFamily="18" charset="0"/>
              </a:rPr>
              <a:t>she’s brought with her. “I see you brought your iPad and a very special stuffed animal. Maybe we can ask your puppy to be a helper too? Is that OK? Great! Thank you! What’s your puppy’s name? Oh, Wallis Rose –what a beautiful name! </a:t>
            </a:r>
          </a:p>
          <a:p>
            <a:pPr marL="0" indent="0">
              <a:buNone/>
            </a:pPr>
            <a:r>
              <a:rPr lang="en-US" sz="2000" dirty="0">
                <a:latin typeface="Times New Roman" panose="02020603050405020304" pitchFamily="18" charset="0"/>
                <a:cs typeface="Times New Roman" panose="02020603050405020304" pitchFamily="18" charset="0"/>
              </a:rPr>
              <a:t>As you may remember, I’ll be your helper while your doctor and nurse will also help you with the procedure. I would like to show you a new fun way to ‘use your powerful breath’ which you can use to help you relax. Would you like that? Everywhere we go we bring our breathing, right? It’s up to you. You are ‘in control’ </a:t>
            </a:r>
          </a:p>
          <a:p>
            <a:pPr marL="0" indent="0">
              <a:buNone/>
            </a:pPr>
            <a:r>
              <a:rPr lang="en-US" sz="2000" dirty="0">
                <a:latin typeface="Times New Roman" panose="02020603050405020304" pitchFamily="18" charset="0"/>
                <a:cs typeface="Times New Roman" panose="02020603050405020304" pitchFamily="18" charset="0"/>
              </a:rPr>
              <a:t>I then show her my Hoberman sphere as a ‘visual Tool’ I demonstrate slow deep belly breaths including Hoberman sphere- open and close, expand and contract just like belly breathing. With each breath in and out I can feel more relaxed, in control, </a:t>
            </a:r>
            <a:r>
              <a:rPr lang="en-US" sz="2000" dirty="0" err="1">
                <a:latin typeface="Times New Roman" panose="02020603050405020304" pitchFamily="18" charset="0"/>
                <a:cs typeface="Times New Roman" panose="02020603050405020304" pitchFamily="18" charset="0"/>
              </a:rPr>
              <a:t>calm,focused</a:t>
            </a:r>
            <a:r>
              <a:rPr lang="en-US" sz="2000" dirty="0">
                <a:latin typeface="Times New Roman" panose="02020603050405020304" pitchFamily="18" charset="0"/>
                <a:cs typeface="Times New Roman" panose="02020603050405020304" pitchFamily="18" charset="0"/>
              </a:rPr>
              <a:t>. That’s right. I placed her stuffed puppy, Wallis, on her belly. She then gave Wallis a ride on her belly’ by using her abdominal breathing. “You are doing this ‘just right! You are so good at this! Can you feel that relaxation, calm ? How wonderful! </a:t>
            </a:r>
          </a:p>
          <a:p>
            <a:pPr marL="0" indent="0">
              <a:buNone/>
            </a:pPr>
            <a:r>
              <a:rPr lang="en-US" sz="2000" dirty="0">
                <a:latin typeface="Times New Roman" panose="02020603050405020304" pitchFamily="18" charset="0"/>
                <a:cs typeface="Times New Roman" panose="02020603050405020304" pitchFamily="18" charset="0"/>
              </a:rPr>
              <a:t>Can you now lie on your side? Thank you. Notice your slow in-breath and slow outbreath. Very good You can keep your eyes opened or closed, just noticing your breathing, in and out, in and out. It’s up to you. With each breath you may notice feeling more and more relaxed. Maybe you are already noticing a lovely warm feeling that spreads with every breath…That’s right  every breath allows you to feel more and more relaxed and more in control too. Isn’t that so interesting and so good to know? You are the boss of your mind, your body. You can use the ‘power of your breath’ to be in control. It’s so easy to do!”  </a:t>
            </a:r>
          </a:p>
          <a:p>
            <a:endParaRPr lang="en-US" sz="1100" dirty="0"/>
          </a:p>
        </p:txBody>
      </p:sp>
      <p:pic>
        <p:nvPicPr>
          <p:cNvPr id="5" name="Picture 8" descr="C:\Users\Owner\Desktop\hoberman-sphere.png">
            <a:extLst>
              <a:ext uri="{FF2B5EF4-FFF2-40B4-BE49-F238E27FC236}">
                <a16:creationId xmlns:a16="http://schemas.microsoft.com/office/drawing/2014/main" id="{A3E03EEC-7953-F14C-97E3-312ED323149B}"/>
              </a:ext>
            </a:extLst>
          </p:cNvPr>
          <p:cNvPicPr>
            <a:picLocks noChangeAspect="1" noChangeArrowheads="1"/>
          </p:cNvPicPr>
          <p:nvPr/>
        </p:nvPicPr>
        <p:blipFill>
          <a:blip r:embed="rId2" cstate="print"/>
          <a:srcRect l="15598" r="12687" b="2"/>
          <a:stretch>
            <a:fillRect/>
          </a:stretch>
        </p:blipFill>
        <p:spPr bwMode="auto">
          <a:xfrm>
            <a:off x="9704173" y="3624648"/>
            <a:ext cx="2272237" cy="3233351"/>
          </a:xfrm>
          <a:prstGeom prst="rect">
            <a:avLst/>
          </a:prstGeom>
          <a:noFill/>
          <a:effectLst/>
        </p:spPr>
      </p:pic>
      <p:sp>
        <p:nvSpPr>
          <p:cNvPr id="4" name="TextBox 3">
            <a:extLst>
              <a:ext uri="{FF2B5EF4-FFF2-40B4-BE49-F238E27FC236}">
                <a16:creationId xmlns:a16="http://schemas.microsoft.com/office/drawing/2014/main" id="{2CB4600D-E265-7694-432D-6839AA062C74}"/>
              </a:ext>
            </a:extLst>
          </p:cNvPr>
          <p:cNvSpPr txBox="1"/>
          <p:nvPr/>
        </p:nvSpPr>
        <p:spPr>
          <a:xfrm>
            <a:off x="9704173" y="3311611"/>
            <a:ext cx="1983300" cy="369332"/>
          </a:xfrm>
          <a:prstGeom prst="rect">
            <a:avLst/>
          </a:prstGeom>
          <a:noFill/>
        </p:spPr>
        <p:txBody>
          <a:bodyPr wrap="none" rtlCol="0">
            <a:spAutoFit/>
          </a:bodyPr>
          <a:lstStyle/>
          <a:p>
            <a:r>
              <a:rPr lang="en-US" dirty="0"/>
              <a:t>Hoberman sphere</a:t>
            </a:r>
          </a:p>
        </p:txBody>
      </p:sp>
    </p:spTree>
    <p:extLst>
      <p:ext uri="{BB962C8B-B14F-4D97-AF65-F5344CB8AC3E}">
        <p14:creationId xmlns:p14="http://schemas.microsoft.com/office/powerpoint/2010/main" val="160448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10F77-E950-C807-C81D-8C29AE3EFE32}"/>
              </a:ext>
            </a:extLst>
          </p:cNvPr>
          <p:cNvSpPr>
            <a:spLocks noGrp="1"/>
          </p:cNvSpPr>
          <p:nvPr>
            <p:ph type="title"/>
          </p:nvPr>
        </p:nvSpPr>
        <p:spPr>
          <a:xfrm>
            <a:off x="838200" y="365126"/>
            <a:ext cx="10515600" cy="729561"/>
          </a:xfrm>
        </p:spPr>
        <p:txBody>
          <a:bodyPr>
            <a:normAutofit/>
          </a:bodyPr>
          <a:lstStyle/>
          <a:p>
            <a:r>
              <a:rPr lang="en-US" sz="3200" dirty="0">
                <a:latin typeface="Times New Roman" panose="02020603050405020304" pitchFamily="18" charset="0"/>
                <a:cs typeface="Times New Roman" panose="02020603050405020304" pitchFamily="18" charset="0"/>
              </a:rPr>
              <a:t>Case study number 1 continued </a:t>
            </a:r>
          </a:p>
        </p:txBody>
      </p:sp>
      <p:sp>
        <p:nvSpPr>
          <p:cNvPr id="3" name="Content Placeholder 2">
            <a:extLst>
              <a:ext uri="{FF2B5EF4-FFF2-40B4-BE49-F238E27FC236}">
                <a16:creationId xmlns:a16="http://schemas.microsoft.com/office/drawing/2014/main" id="{CBFE066F-FBE8-4639-D951-A34B7FC6B0A1}"/>
              </a:ext>
            </a:extLst>
          </p:cNvPr>
          <p:cNvSpPr>
            <a:spLocks noGrp="1"/>
          </p:cNvSpPr>
          <p:nvPr>
            <p:ph idx="1"/>
          </p:nvPr>
        </p:nvSpPr>
        <p:spPr>
          <a:xfrm>
            <a:off x="96819" y="1094687"/>
            <a:ext cx="7892476" cy="5671873"/>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3. </a:t>
            </a:r>
            <a:r>
              <a:rPr lang="en-US" sz="2000" b="1" dirty="0">
                <a:latin typeface="Times New Roman" panose="02020603050405020304" pitchFamily="18" charset="0"/>
                <a:cs typeface="Times New Roman" panose="02020603050405020304" pitchFamily="18" charset="0"/>
              </a:rPr>
              <a:t>Favorite place imagery: </a:t>
            </a:r>
            <a:r>
              <a:rPr lang="en-US" sz="2000" dirty="0">
                <a:latin typeface="Times New Roman" panose="02020603050405020304" pitchFamily="18" charset="0"/>
                <a:cs typeface="Times New Roman" panose="02020603050405020304" pitchFamily="18" charset="0"/>
              </a:rPr>
              <a:t>Would you like to use your imagination to travel in your mind –daydream? The doctor and nurse are over ‘there’ doing what they need to do to help you with this procedure, but you don’t have to pay attention. If the doctor or nurse asks you to do something during the procedure, or ask you a question, you can easily, effortlessly do what they ask and then be even more relaxed and continue your favorite place adventure. Is that OK? Great  </a:t>
            </a:r>
          </a:p>
          <a:p>
            <a:pPr marL="0" indent="0">
              <a:buNone/>
            </a:pPr>
            <a:r>
              <a:rPr lang="en-US" sz="2000" dirty="0">
                <a:latin typeface="Times New Roman" panose="02020603050405020304" pitchFamily="18" charset="0"/>
                <a:cs typeface="Times New Roman" panose="02020603050405020304" pitchFamily="18" charset="0"/>
              </a:rPr>
              <a:t>Shall we have Wallis join you on your adventure? How wonderful! As you hold Wallis in your arms, feel her fur, soft, -just like your puppy at home. You can gently rub Wallis’ fur and smell her too, see her in your imagination. </a:t>
            </a:r>
          </a:p>
          <a:p>
            <a:pPr marL="0" indent="0">
              <a:buNone/>
            </a:pPr>
            <a:r>
              <a:rPr lang="en-US" sz="2000" dirty="0">
                <a:latin typeface="Times New Roman" panose="02020603050405020304" pitchFamily="18" charset="0"/>
                <a:cs typeface="Times New Roman" panose="02020603050405020304" pitchFamily="18" charset="0"/>
              </a:rPr>
              <a:t>You can talk to me with your own voice, words or you can squeeze Wallis’ paw up-Yes, down is No -when I ask you a question. You choose. You are doing this just right. I wonder where you’ll go in your imagination? You have such a pretty shirt with beautiful flowers, and butterflies and even rainbows. I wonder if you’ll go to a fun garden? It’s up to you. Are you there yet? You can use your words or raise Wallis’ paw up yes/down as a No  Patient answered </a:t>
            </a:r>
            <a:r>
              <a:rPr lang="en-US" sz="2000" b="1" dirty="0">
                <a:latin typeface="Times New Roman" panose="02020603050405020304" pitchFamily="18" charset="0"/>
                <a:cs typeface="Times New Roman" panose="02020603050405020304" pitchFamily="18" charset="0"/>
              </a:rPr>
              <a:t>Yes</a:t>
            </a:r>
            <a:r>
              <a:rPr lang="en-US" sz="2000" dirty="0">
                <a:latin typeface="Times New Roman" panose="02020603050405020304" pitchFamily="18" charset="0"/>
                <a:cs typeface="Times New Roman" panose="02020603050405020304" pitchFamily="18" charset="0"/>
              </a:rPr>
              <a:t>– How wonderful. Continue breathing in and out. That’s right ! You are so good at this! </a:t>
            </a:r>
          </a:p>
        </p:txBody>
      </p:sp>
      <p:pic>
        <p:nvPicPr>
          <p:cNvPr id="11" name="Picture 10">
            <a:extLst>
              <a:ext uri="{FF2B5EF4-FFF2-40B4-BE49-F238E27FC236}">
                <a16:creationId xmlns:a16="http://schemas.microsoft.com/office/drawing/2014/main" id="{5B0F05B6-0427-2B22-2E73-ED617683EB13}"/>
              </a:ext>
            </a:extLst>
          </p:cNvPr>
          <p:cNvPicPr>
            <a:picLocks noChangeAspect="1"/>
          </p:cNvPicPr>
          <p:nvPr/>
        </p:nvPicPr>
        <p:blipFill>
          <a:blip r:embed="rId2">
            <a:extLst>
              <a:ext uri="{28A0092B-C50C-407E-A947-70E740481C1C}">
                <a14:useLocalDpi xmlns:a14="http://schemas.microsoft.com/office/drawing/2010/main" val="0"/>
              </a:ext>
            </a:extLst>
          </a:blip>
          <a:srcRect r="16885" b="2"/>
          <a:stretch>
            <a:fillRect/>
          </a:stretch>
        </p:blipFill>
        <p:spPr>
          <a:xfrm rot="5400000">
            <a:off x="8371631" y="2705551"/>
            <a:ext cx="4066388" cy="3047127"/>
          </a:xfrm>
          <a:prstGeom prst="rect">
            <a:avLst/>
          </a:prstGeom>
        </p:spPr>
      </p:pic>
    </p:spTree>
    <p:extLst>
      <p:ext uri="{BB962C8B-B14F-4D97-AF65-F5344CB8AC3E}">
        <p14:creationId xmlns:p14="http://schemas.microsoft.com/office/powerpoint/2010/main" val="2643783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85894-5B70-D822-4109-3D18E8AF11C5}"/>
              </a:ext>
            </a:extLst>
          </p:cNvPr>
          <p:cNvSpPr>
            <a:spLocks noGrp="1"/>
          </p:cNvSpPr>
          <p:nvPr>
            <p:ph type="title"/>
          </p:nvPr>
        </p:nvSpPr>
        <p:spPr>
          <a:xfrm>
            <a:off x="838200" y="365125"/>
            <a:ext cx="10515600" cy="1306443"/>
          </a:xfrm>
        </p:spPr>
        <p:txBody>
          <a:bodyPr>
            <a:normAutofit/>
          </a:bodyPr>
          <a:lstStyle/>
          <a:p>
            <a:r>
              <a:rPr lang="en-US" sz="4000">
                <a:latin typeface="Times New Roman" panose="02020603050405020304" pitchFamily="18" charset="0"/>
                <a:cs typeface="Times New Roman" panose="02020603050405020304" pitchFamily="18" charset="0"/>
              </a:rPr>
              <a:t>Case study number 1 continued </a:t>
            </a:r>
            <a:endParaRPr lang="en-US" sz="4000"/>
          </a:p>
        </p:txBody>
      </p:sp>
      <p:sp>
        <p:nvSpPr>
          <p:cNvPr id="3" name="Content Placeholder 2">
            <a:extLst>
              <a:ext uri="{FF2B5EF4-FFF2-40B4-BE49-F238E27FC236}">
                <a16:creationId xmlns:a16="http://schemas.microsoft.com/office/drawing/2014/main" id="{B2DC16A3-08D3-D6F0-4479-4D0E1E05DE94}"/>
              </a:ext>
            </a:extLst>
          </p:cNvPr>
          <p:cNvSpPr>
            <a:spLocks noGrp="1"/>
          </p:cNvSpPr>
          <p:nvPr>
            <p:ph idx="1"/>
          </p:nvPr>
        </p:nvSpPr>
        <p:spPr>
          <a:xfrm>
            <a:off x="304800" y="1293341"/>
            <a:ext cx="7248144" cy="4835749"/>
          </a:xfrm>
        </p:spPr>
        <p:txBody>
          <a:bodyPr>
            <a:noAutofit/>
          </a:bodyPr>
          <a:lstStyle/>
          <a:p>
            <a:r>
              <a:rPr lang="en-US" sz="2400" dirty="0">
                <a:latin typeface="Times New Roman" panose="02020603050405020304" pitchFamily="18" charset="0"/>
                <a:cs typeface="Times New Roman" panose="02020603050405020304" pitchFamily="18" charset="0"/>
              </a:rPr>
              <a:t>I </a:t>
            </a:r>
            <a:r>
              <a:rPr lang="en-US" sz="2400" i="1" dirty="0">
                <a:latin typeface="Times New Roman" panose="02020603050405020304" pitchFamily="18" charset="0"/>
                <a:cs typeface="Times New Roman" panose="02020603050405020304" pitchFamily="18" charset="0"/>
              </a:rPr>
              <a:t>invite</a:t>
            </a:r>
            <a:r>
              <a:rPr lang="en-US" sz="2400" dirty="0">
                <a:latin typeface="Times New Roman" panose="02020603050405020304" pitchFamily="18" charset="0"/>
                <a:cs typeface="Times New Roman" panose="02020603050405020304" pitchFamily="18" charset="0"/>
              </a:rPr>
              <a:t> you to </a:t>
            </a:r>
            <a:r>
              <a:rPr lang="en-US" sz="2400" i="1" dirty="0">
                <a:latin typeface="Times New Roman" panose="02020603050405020304" pitchFamily="18" charset="0"/>
                <a:cs typeface="Times New Roman" panose="02020603050405020304" pitchFamily="18" charset="0"/>
              </a:rPr>
              <a:t>allow </a:t>
            </a:r>
            <a:r>
              <a:rPr lang="en-US" sz="2400" dirty="0">
                <a:latin typeface="Times New Roman" panose="02020603050405020304" pitchFamily="18" charset="0"/>
                <a:cs typeface="Times New Roman" panose="02020603050405020304" pitchFamily="18" charset="0"/>
              </a:rPr>
              <a:t>your mind to really enjoy where you are. Maybe the flowers have bright unusual colors, what do you hear/ smell/ touch even taste! It’s all up to you. </a:t>
            </a:r>
            <a:r>
              <a:rPr lang="en-US" sz="2400" i="1" dirty="0">
                <a:latin typeface="Times New Roman" panose="02020603050405020304" pitchFamily="18" charset="0"/>
                <a:cs typeface="Times New Roman" panose="02020603050405020304" pitchFamily="18" charset="0"/>
              </a:rPr>
              <a:t>Can you tell me where you are?  </a:t>
            </a:r>
            <a:r>
              <a:rPr lang="en-US" sz="2400" dirty="0">
                <a:latin typeface="Times New Roman" panose="02020603050405020304" pitchFamily="18" charset="0"/>
                <a:cs typeface="Times New Roman" panose="02020603050405020304" pitchFamily="18" charset="0"/>
              </a:rPr>
              <a:t>A garden- with flowers. How fun! Thank you for sharing! Maybe its like your pretty shirt with flowers, butterflies, and rainbows- It’s up to you. Is Wallis there too? </a:t>
            </a:r>
            <a:r>
              <a:rPr lang="en-US" sz="2400" i="1" dirty="0">
                <a:latin typeface="Times New Roman" panose="02020603050405020304" pitchFamily="18" charset="0"/>
                <a:cs typeface="Times New Roman" panose="02020603050405020304" pitchFamily="18" charset="0"/>
              </a:rPr>
              <a:t>She running after butterflies to play! </a:t>
            </a:r>
            <a:r>
              <a:rPr lang="en-US" sz="2400" dirty="0">
                <a:latin typeface="Times New Roman" panose="02020603050405020304" pitchFamily="18" charset="0"/>
                <a:cs typeface="Times New Roman" panose="02020603050405020304" pitchFamily="18" charset="0"/>
              </a:rPr>
              <a:t>Is there a Rainbow too? I wonder if you would like to climb with Wallis to the top of the rainbow and see all the beauty below? You do!! How fun. Sliding down holding Wallis’ paw easily, effortlessly –laughing, smiling all the way down. It’s so nice to slide down the rainbow, fun going down a </a:t>
            </a:r>
            <a:r>
              <a:rPr lang="en-US" sz="2400" dirty="0" err="1">
                <a:latin typeface="Times New Roman" panose="02020603050405020304" pitchFamily="18" charset="0"/>
                <a:cs typeface="Times New Roman" panose="02020603050405020304" pitchFamily="18" charset="0"/>
              </a:rPr>
              <a:t>slide~easily</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I will incorporate ease of slide/chute imagery soon in session -suggestion </a:t>
            </a:r>
            <a:br>
              <a:rPr lang="en-US" sz="2400" i="1" dirty="0">
                <a:latin typeface="Times New Roman" panose="02020603050405020304" pitchFamily="18" charset="0"/>
                <a:cs typeface="Times New Roman" panose="02020603050405020304" pitchFamily="18" charset="0"/>
              </a:rPr>
            </a:br>
            <a:endParaRPr lang="en-US" sz="2400" i="1" dirty="0"/>
          </a:p>
        </p:txBody>
      </p:sp>
      <p:pic>
        <p:nvPicPr>
          <p:cNvPr id="5" name="Picture 8" descr="http://t2.gstatic.com/images?q=tbn:ANd9GcSDLg5h9zib_yctqJf_8jG9ArQ_yyihh0iabHDUDeDzFdOzibysOw">
            <a:hlinkClick r:id="rId2"/>
            <a:extLst>
              <a:ext uri="{FF2B5EF4-FFF2-40B4-BE49-F238E27FC236}">
                <a16:creationId xmlns:a16="http://schemas.microsoft.com/office/drawing/2014/main" id="{EAB04636-0106-D289-4E56-3EFA9283E4C5}"/>
              </a:ext>
            </a:extLst>
          </p:cNvPr>
          <p:cNvPicPr>
            <a:picLocks noChangeAspect="1" noChangeArrowheads="1"/>
          </p:cNvPicPr>
          <p:nvPr/>
        </p:nvPicPr>
        <p:blipFill>
          <a:blip r:embed="rId3" cstate="print"/>
          <a:srcRect l="13473" r="25836" b="-2"/>
          <a:stretch>
            <a:fillRect/>
          </a:stretch>
        </p:blipFill>
        <p:spPr bwMode="auto">
          <a:xfrm>
            <a:off x="7989293" y="1904282"/>
            <a:ext cx="3423093" cy="4224808"/>
          </a:xfrm>
          <a:prstGeom prst="rect">
            <a:avLst/>
          </a:prstGeom>
          <a:noFill/>
        </p:spPr>
      </p:pic>
    </p:spTree>
    <p:extLst>
      <p:ext uri="{BB962C8B-B14F-4D97-AF65-F5344CB8AC3E}">
        <p14:creationId xmlns:p14="http://schemas.microsoft.com/office/powerpoint/2010/main" val="3011277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AAE40168F0B045A12D3EC9DBCF7409" ma:contentTypeVersion="16" ma:contentTypeDescription="Create a new document." ma:contentTypeScope="" ma:versionID="9956e04c8e293c3ea37e559ace316975">
  <xsd:schema xmlns:xsd="http://www.w3.org/2001/XMLSchema" xmlns:xs="http://www.w3.org/2001/XMLSchema" xmlns:p="http://schemas.microsoft.com/office/2006/metadata/properties" xmlns:ns2="51f7e271-37da-49fd-8019-495e97e3ef37" xmlns:ns3="abf8571b-87cb-4338-935c-a0d4e51aadfb" targetNamespace="http://schemas.microsoft.com/office/2006/metadata/properties" ma:root="true" ma:fieldsID="7c53024ce4931503ca379509ef8c9094" ns2:_="" ns3:_="">
    <xsd:import namespace="51f7e271-37da-49fd-8019-495e97e3ef37"/>
    <xsd:import namespace="abf8571b-87cb-4338-935c-a0d4e51aadf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Location"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7e271-37da-49fd-8019-495e97e3e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3486d5f-0198-4fe6-9ac5-bd9f70c295c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f8571b-87cb-4338-935c-a0d4e51aadf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54055-f6af-4990-9199-b194f771deb4}" ma:internalName="TaxCatchAll" ma:showField="CatchAllData" ma:web="abf8571b-87cb-4338-935c-a0d4e51aadf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f7e271-37da-49fd-8019-495e97e3ef37">
      <Terms xmlns="http://schemas.microsoft.com/office/infopath/2007/PartnerControls"/>
    </lcf76f155ced4ddcb4097134ff3c332f>
    <TaxCatchAll xmlns="abf8571b-87cb-4338-935c-a0d4e51aadfb" xsi:nil="true"/>
  </documentManagement>
</p:properties>
</file>

<file path=customXml/itemProps1.xml><?xml version="1.0" encoding="utf-8"?>
<ds:datastoreItem xmlns:ds="http://schemas.openxmlformats.org/officeDocument/2006/customXml" ds:itemID="{ED9C379E-DED0-4D2D-9C03-CE11117106E1}"/>
</file>

<file path=customXml/itemProps2.xml><?xml version="1.0" encoding="utf-8"?>
<ds:datastoreItem xmlns:ds="http://schemas.openxmlformats.org/officeDocument/2006/customXml" ds:itemID="{6714FC8F-A3AB-4685-BF88-CD70272242B8}"/>
</file>

<file path=customXml/itemProps3.xml><?xml version="1.0" encoding="utf-8"?>
<ds:datastoreItem xmlns:ds="http://schemas.openxmlformats.org/officeDocument/2006/customXml" ds:itemID="{40E796F4-50E0-42A9-9766-A344539DA609}"/>
</file>

<file path=docProps/app.xml><?xml version="1.0" encoding="utf-8"?>
<Properties xmlns="http://schemas.openxmlformats.org/officeDocument/2006/extended-properties" xmlns:vt="http://schemas.openxmlformats.org/officeDocument/2006/docPropsVTypes">
  <TotalTime>533</TotalTime>
  <Words>3780</Words>
  <Application>Microsoft Office PowerPoint</Application>
  <PresentationFormat>Widescreen</PresentationFormat>
  <Paragraphs>174</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Aptos Display</vt:lpstr>
      <vt:lpstr>Arial</vt:lpstr>
      <vt:lpstr>Calibri</vt:lpstr>
      <vt:lpstr>Constantia</vt:lpstr>
      <vt:lpstr>Times New Roman</vt:lpstr>
      <vt:lpstr>Office Theme</vt:lpstr>
      <vt:lpstr>PowerPoint Presentation</vt:lpstr>
      <vt:lpstr>             Disclosure </vt:lpstr>
      <vt:lpstr>    Presentation Objectives </vt:lpstr>
      <vt:lpstr>Introduce hypnosis applications within the pediatric GI clinic:      helping your patient find their ‘happy place’ in the medical encounter  </vt:lpstr>
      <vt:lpstr>Introduce hypnosis applications within the pediatric GI clinic: helping your patient find their ‘happy place’ in the medical encounter</vt:lpstr>
      <vt:lpstr>Case study: Hypnosis for 7 y.o. female undergoing first Anorectal Manometry examination study </vt:lpstr>
      <vt:lpstr>Case study number 1 continued </vt:lpstr>
      <vt:lpstr>Case study number 1 continued </vt:lpstr>
      <vt:lpstr>Case study number 1 continued </vt:lpstr>
      <vt:lpstr>Case study number 1 continued </vt:lpstr>
      <vt:lpstr>Case study number 1 </vt:lpstr>
      <vt:lpstr>Needle Phobia: 9 y.o. male with leukemia: Magic Glove </vt:lpstr>
      <vt:lpstr>Needle Phobia: Magic Glove continued</vt:lpstr>
      <vt:lpstr>Needle phobia: 13 y.o. male with cystic fibrosis </vt:lpstr>
      <vt:lpstr>Needle phobia: 13 y.o. male with cystic fibrosis </vt:lpstr>
      <vt:lpstr>Needle phobia: 13 y.o. male with cystic fibrosis </vt:lpstr>
      <vt:lpstr>PowerPoint Presentation</vt:lpstr>
      <vt:lpstr>PowerPoint Presentation</vt:lpstr>
      <vt:lpstr>References</vt:lpstr>
      <vt:lpstr>PowerPoint Presentation</vt:lpstr>
      <vt:lpstr>PowerPoint Presentation</vt:lpstr>
      <vt:lpstr>Pediatric Hypnosis Books </vt:lpstr>
      <vt:lpstr>Integrative and Hypnosis Texts </vt:lpstr>
      <vt:lpstr>PowerPoint Presentation</vt:lpstr>
      <vt:lpstr>Integrative Medicine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 Maria Verissimo</dc:creator>
  <cp:lastModifiedBy>Ana Maria Verissimo</cp:lastModifiedBy>
  <cp:revision>3</cp:revision>
  <dcterms:created xsi:type="dcterms:W3CDTF">2026-01-17T20:41:31Z</dcterms:created>
  <dcterms:modified xsi:type="dcterms:W3CDTF">2026-01-25T17:50:45Z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0x0101005FAAE40168F0B045A12D3EC9DBCF7409</vt:lpwstr>
  </property>
</Properties>
</file>